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6"/>
  </p:notesMasterIdLst>
  <p:sldIdLst>
    <p:sldId id="256" r:id="rId2"/>
    <p:sldId id="288" r:id="rId3"/>
    <p:sldId id="259" r:id="rId4"/>
    <p:sldId id="301" r:id="rId5"/>
    <p:sldId id="337" r:id="rId6"/>
    <p:sldId id="335" r:id="rId7"/>
    <p:sldId id="336" r:id="rId8"/>
    <p:sldId id="339" r:id="rId9"/>
    <p:sldId id="260" r:id="rId10"/>
    <p:sldId id="302" r:id="rId11"/>
    <p:sldId id="303" r:id="rId12"/>
    <p:sldId id="262" r:id="rId13"/>
    <p:sldId id="304" r:id="rId14"/>
    <p:sldId id="305" r:id="rId15"/>
    <p:sldId id="295" r:id="rId16"/>
    <p:sldId id="342" r:id="rId17"/>
    <p:sldId id="298" r:id="rId18"/>
    <p:sldId id="314" r:id="rId19"/>
    <p:sldId id="313" r:id="rId20"/>
    <p:sldId id="316" r:id="rId21"/>
    <p:sldId id="317" r:id="rId22"/>
    <p:sldId id="318" r:id="rId23"/>
    <p:sldId id="297" r:id="rId24"/>
    <p:sldId id="319" r:id="rId25"/>
    <p:sldId id="268" r:id="rId26"/>
    <p:sldId id="321" r:id="rId27"/>
    <p:sldId id="311" r:id="rId28"/>
    <p:sldId id="320" r:id="rId29"/>
    <p:sldId id="323" r:id="rId30"/>
    <p:sldId id="325" r:id="rId31"/>
    <p:sldId id="344" r:id="rId32"/>
    <p:sldId id="296" r:id="rId33"/>
    <p:sldId id="343" r:id="rId34"/>
    <p:sldId id="328" r:id="rId35"/>
    <p:sldId id="326" r:id="rId36"/>
    <p:sldId id="299" r:id="rId37"/>
    <p:sldId id="308" r:id="rId38"/>
    <p:sldId id="310" r:id="rId39"/>
    <p:sldId id="278" r:id="rId40"/>
    <p:sldId id="300" r:id="rId41"/>
    <p:sldId id="332" r:id="rId42"/>
    <p:sldId id="333" r:id="rId43"/>
    <p:sldId id="309" r:id="rId44"/>
    <p:sldId id="315" r:id="rId4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Raleway" pitchFamily="2" charset="77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407"/>
    <a:srgbClr val="CF7300"/>
    <a:srgbClr val="E5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94"/>
    <p:restoredTop sz="91448"/>
  </p:normalViewPr>
  <p:slideViewPr>
    <p:cSldViewPr snapToGrid="0" snapToObjects="1">
      <p:cViewPr>
        <p:scale>
          <a:sx n="100" d="100"/>
          <a:sy n="100" d="100"/>
        </p:scale>
        <p:origin x="5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32D4-76E3-5443-9AF4-0D02727EA83D}">
      <dsp:nvSpPr>
        <dsp:cNvPr id="0" name=""/>
        <dsp:cNvSpPr/>
      </dsp:nvSpPr>
      <dsp:spPr>
        <a:xfrm>
          <a:off x="1484001" y="472904"/>
          <a:ext cx="896360" cy="89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Cycle</a:t>
          </a:r>
        </a:p>
      </dsp:txBody>
      <dsp:txXfrm>
        <a:off x="1484001" y="472904"/>
        <a:ext cx="896360" cy="896360"/>
      </dsp:txXfrm>
    </dsp:sp>
    <dsp:sp modelId="{0C52D015-BE39-7044-AFD0-571C4FD2D4BB}">
      <dsp:nvSpPr>
        <dsp:cNvPr id="0" name=""/>
        <dsp:cNvSpPr/>
      </dsp:nvSpPr>
      <dsp:spPr>
        <a:xfrm>
          <a:off x="278129" y="-619"/>
          <a:ext cx="1843408" cy="1843408"/>
        </a:xfrm>
        <a:prstGeom prst="circularArrow">
          <a:avLst>
            <a:gd name="adj1" fmla="val 9482"/>
            <a:gd name="adj2" fmla="val 684874"/>
            <a:gd name="adj3" fmla="val 7851169"/>
            <a:gd name="adj4" fmla="val 2263956"/>
            <a:gd name="adj5" fmla="val 110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60488-8838-E644-9367-463906944648}">
      <dsp:nvSpPr>
        <dsp:cNvPr id="0" name=""/>
        <dsp:cNvSpPr/>
      </dsp:nvSpPr>
      <dsp:spPr>
        <a:xfrm>
          <a:off x="19305" y="472904"/>
          <a:ext cx="896360" cy="89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TFs</a:t>
          </a:r>
        </a:p>
      </dsp:txBody>
      <dsp:txXfrm>
        <a:off x="19305" y="472904"/>
        <a:ext cx="896360" cy="896360"/>
      </dsp:txXfrm>
    </dsp:sp>
    <dsp:sp modelId="{D82A475A-0C4B-5342-ACDE-E0660F944BA4}">
      <dsp:nvSpPr>
        <dsp:cNvPr id="0" name=""/>
        <dsp:cNvSpPr/>
      </dsp:nvSpPr>
      <dsp:spPr>
        <a:xfrm>
          <a:off x="278129" y="-619"/>
          <a:ext cx="1843408" cy="1843408"/>
        </a:xfrm>
        <a:prstGeom prst="circularArrow">
          <a:avLst>
            <a:gd name="adj1" fmla="val 9482"/>
            <a:gd name="adj2" fmla="val 684874"/>
            <a:gd name="adj3" fmla="val 18651169"/>
            <a:gd name="adj4" fmla="val 13063956"/>
            <a:gd name="adj5" fmla="val 110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18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4213412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482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repetitive case we can take multiple samples from one TF. But this is a side comment.</a:t>
            </a:r>
          </a:p>
          <a:p>
            <a:r>
              <a:rPr lang="en-US" dirty="0"/>
              <a:t>Principal components = first </a:t>
            </a:r>
            <a:r>
              <a:rPr lang="en-US" dirty="0" err="1"/>
              <a:t>n_c</a:t>
            </a:r>
            <a:r>
              <a:rPr lang="en-US" dirty="0"/>
              <a:t> rows of V^T.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01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for symmetric </a:t>
            </a:r>
            <a:r>
              <a:rPr lang="en-US" dirty="0" err="1"/>
              <a:t>Kaczmarz</a:t>
            </a:r>
            <a:r>
              <a:rPr lang="en-US" dirty="0"/>
              <a:t> I am getting asymmetry in the values of R[0] just like for non-symmetric </a:t>
            </a:r>
            <a:r>
              <a:rPr lang="en-US" dirty="0" err="1"/>
              <a:t>Kaczmarz</a:t>
            </a:r>
            <a:r>
              <a:rPr lang="en-US" dirty="0"/>
              <a:t>. James mentioned they got symmetric for symmetric </a:t>
            </a:r>
            <a:r>
              <a:rPr lang="en-US" dirty="0" err="1"/>
              <a:t>Kaczmarz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912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43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37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:r>
                  <a:rPr lang="en-US" sz="1100" b="0" i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82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13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72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Mini-cycle is more efficient in reducing the residual, so saves setup work.</a:t>
            </a:r>
          </a:p>
          <a:p>
            <a:r>
              <a:rPr lang="en-US" dirty="0"/>
              <a:t>Unclear if we need to bootstrap in this case – a small # relaxations on TFs or using more samples has been good enough so far.</a:t>
            </a:r>
          </a:p>
        </p:txBody>
      </p:sp>
    </p:spTree>
    <p:extLst>
      <p:ext uri="{BB962C8B-B14F-4D97-AF65-F5344CB8AC3E}">
        <p14:creationId xmlns:p14="http://schemas.microsoft.com/office/powerpoint/2010/main" val="3854595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29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43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 graph problems,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define domain as a graph neighborhood of a node.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65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26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307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 was inspired by work on challenges in neural networks, which include the last 3 items in this list. (and more)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9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free to switch between different Q’s during setup.</a:t>
            </a:r>
          </a:p>
        </p:txBody>
      </p:sp>
    </p:spTree>
    <p:extLst>
      <p:ext uri="{BB962C8B-B14F-4D97-AF65-F5344CB8AC3E}">
        <p14:creationId xmlns:p14="http://schemas.microsoft.com/office/powerpoint/2010/main" val="249545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1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06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do not want to exploit particular properties of the 1D Helmholtz.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develop AMG for the 1D Helmholtz, but in the process formulate generally useful principles that can apply to many new types of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US" sz="1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SOLVE THE </a:t>
            </a:r>
            <a:r>
              <a:rPr lang="en-US" sz="11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1D HELMHOLTZ EQUATION</a:t>
            </a:r>
            <a:endParaRPr lang="en-US" sz="11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challenge: automatically derive </a:t>
            </a:r>
            <a:r>
              <a:rPr lang="en-US" sz="11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ray</a:t>
            </a: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coarse variables </a:t>
            </a: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1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fine variables.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 out other, unrelated difficulties.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exploit particulars of Helmholtz or 1D. But --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general guiding principles.</a:t>
            </a:r>
          </a:p>
        </p:txBody>
      </p:sp>
    </p:spTree>
    <p:extLst>
      <p:ext uri="{BB962C8B-B14F-4D97-AF65-F5344CB8AC3E}">
        <p14:creationId xmlns:p14="http://schemas.microsoft.com/office/powerpoint/2010/main" val="8985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Achi will make a general comment about relaxation.</a:t>
            </a:r>
          </a:p>
          <a:p>
            <a:r>
              <a:rPr lang="en-US" dirty="0">
                <a:solidFill>
                  <a:schemeClr val="tx1"/>
                </a:solidFill>
              </a:rPr>
              <a:t>Appropriate norm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required for distributive relaxation.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For a symmetric problem, may want to prefer a symmetric relaxation scheme.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  <a:p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4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6.png"/><Relationship Id="rId4" Type="http://schemas.openxmlformats.org/officeDocument/2006/relationships/image" Target="../media/image30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0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4.png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17.png"/><Relationship Id="rId21" Type="http://schemas.openxmlformats.org/officeDocument/2006/relationships/image" Target="../media/image76.png"/><Relationship Id="rId7" Type="http://schemas.openxmlformats.org/officeDocument/2006/relationships/image" Target="../media/image340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6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9" Type="http://schemas.openxmlformats.org/officeDocument/2006/relationships/image" Target="../media/image360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3.png"/><Relationship Id="rId5" Type="http://schemas.openxmlformats.org/officeDocument/2006/relationships/image" Target="../media/image19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6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0.png"/><Relationship Id="rId18" Type="http://schemas.openxmlformats.org/officeDocument/2006/relationships/image" Target="../media/image200.png"/><Relationship Id="rId3" Type="http://schemas.openxmlformats.org/officeDocument/2006/relationships/image" Target="../media/image510.png"/><Relationship Id="rId21" Type="http://schemas.openxmlformats.org/officeDocument/2006/relationships/image" Target="../media/image230.png"/><Relationship Id="rId7" Type="http://schemas.openxmlformats.org/officeDocument/2006/relationships/image" Target="../media/image95.png"/><Relationship Id="rId12" Type="http://schemas.openxmlformats.org/officeDocument/2006/relationships/image" Target="../media/image140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80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0.png"/><Relationship Id="rId11" Type="http://schemas.openxmlformats.org/officeDocument/2006/relationships/image" Target="../media/image130.png"/><Relationship Id="rId24" Type="http://schemas.openxmlformats.org/officeDocument/2006/relationships/image" Target="../media/image26.png"/><Relationship Id="rId5" Type="http://schemas.openxmlformats.org/officeDocument/2006/relationships/image" Target="../media/image710.png"/><Relationship Id="rId15" Type="http://schemas.openxmlformats.org/officeDocument/2006/relationships/image" Target="../media/image170.png"/><Relationship Id="rId23" Type="http://schemas.openxmlformats.org/officeDocument/2006/relationships/image" Target="../media/image87.png"/><Relationship Id="rId10" Type="http://schemas.openxmlformats.org/officeDocument/2006/relationships/image" Target="../media/image120.png"/><Relationship Id="rId19" Type="http://schemas.openxmlformats.org/officeDocument/2006/relationships/image" Target="../media/image210.png"/><Relationship Id="rId4" Type="http://schemas.openxmlformats.org/officeDocument/2006/relationships/image" Target="../media/image610.png"/><Relationship Id="rId9" Type="http://schemas.openxmlformats.org/officeDocument/2006/relationships/image" Target="../media/image110.png"/><Relationship Id="rId14" Type="http://schemas.openxmlformats.org/officeDocument/2006/relationships/image" Target="../media/image160.png"/><Relationship Id="rId22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24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5419" y="1175749"/>
            <a:ext cx="8451067" cy="1904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3300" dirty="0">
                <a:latin typeface="Open Sans"/>
                <a:ea typeface="Open Sans"/>
                <a:cs typeface="Open Sans"/>
              </a:rPr>
              <a:t>AMG+: Extended Principles </a:t>
            </a:r>
            <a:br>
              <a:rPr lang="en-US" altLang="en-US" sz="3300" dirty="0">
                <a:latin typeface="Open Sans"/>
                <a:ea typeface="Open Sans"/>
                <a:cs typeface="Open Sans"/>
              </a:rPr>
            </a:br>
            <a:r>
              <a:rPr lang="en-US" altLang="en-US" sz="3000" dirty="0">
                <a:latin typeface="Open Sans"/>
                <a:ea typeface="Open Sans"/>
                <a:cs typeface="Open Sans"/>
              </a:rPr>
              <a:t>Illustrated on the 1D Helmholtz Equation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94A09-5695-0041-AEC3-88799220F71C}"/>
              </a:ext>
            </a:extLst>
          </p:cNvPr>
          <p:cNvSpPr txBox="1"/>
          <p:nvPr/>
        </p:nvSpPr>
        <p:spPr>
          <a:xfrm>
            <a:off x="183721" y="2838742"/>
            <a:ext cx="30294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Achi Brandt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Oren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Livne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James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Brannick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Karsten</a:t>
            </a: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 Kahl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02BA-8582-024C-B5A1-778DA822A4F5}"/>
              </a:ext>
            </a:extLst>
          </p:cNvPr>
          <p:cNvSpPr txBox="1"/>
          <p:nvPr/>
        </p:nvSpPr>
        <p:spPr>
          <a:xfrm>
            <a:off x="4178409" y="2834530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The Multigrid Round Table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January 7,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937681" cy="857400"/>
          </a:xfrm>
        </p:spPr>
        <p:txBody>
          <a:bodyPr/>
          <a:lstStyle/>
          <a:p>
            <a:r>
              <a:rPr lang="en-US" dirty="0"/>
              <a:t>PDE Example: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Discretization: 5-point,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-accurate.</a:t>
                </a:r>
              </a:p>
              <a:p>
                <a:r>
                  <a:rPr lang="en-US" sz="1600" dirty="0"/>
                  <a:t>Solve fast on a f</a:t>
                </a:r>
                <a:r>
                  <a:rPr lang="en-US" sz="1600" b="0" dirty="0"/>
                  <a:t>ixed domain size. Choose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𝑘h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s.t.</a:t>
                </a:r>
                <a:r>
                  <a:rPr lang="en-US" sz="1600" b="0" dirty="0"/>
                  <a:t> integer #wavelengths per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Periodicity factors out discretization accuracy, radiation B.C.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5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6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7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−30+12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D44F7A9-2165-8C4C-B4A5-9A6DE533A747}"/>
              </a:ext>
            </a:extLst>
          </p:cNvPr>
          <p:cNvGrpSpPr/>
          <p:nvPr/>
        </p:nvGrpSpPr>
        <p:grpSpPr>
          <a:xfrm>
            <a:off x="1115359" y="2275596"/>
            <a:ext cx="6411155" cy="541802"/>
            <a:chOff x="1115359" y="2275596"/>
            <a:chExt cx="6411155" cy="5418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E084EA-073C-5143-B742-45B5C0C11068}"/>
                </a:ext>
              </a:extLst>
            </p:cNvPr>
            <p:cNvCxnSpPr/>
            <p:nvPr/>
          </p:nvCxnSpPr>
          <p:spPr>
            <a:xfrm>
              <a:off x="1214381" y="2747109"/>
              <a:ext cx="6312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A655BD-2BE4-FF40-9B2B-4421683A51E6}"/>
                </a:ext>
              </a:extLst>
            </p:cNvPr>
            <p:cNvSpPr/>
            <p:nvPr/>
          </p:nvSpPr>
          <p:spPr>
            <a:xfrm>
              <a:off x="1200341" y="268331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5BE11-1162-054B-A270-B1A32B35D451}"/>
                </a:ext>
              </a:extLst>
            </p:cNvPr>
            <p:cNvSpPr/>
            <p:nvPr/>
          </p:nvSpPr>
          <p:spPr>
            <a:xfrm>
              <a:off x="1989245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248F2-D222-2548-A5B3-423504BCF387}"/>
                </a:ext>
              </a:extLst>
            </p:cNvPr>
            <p:cNvSpPr/>
            <p:nvPr/>
          </p:nvSpPr>
          <p:spPr>
            <a:xfrm>
              <a:off x="2778149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BA1FB2-9AC6-0548-B2BC-2D7C49F0E105}"/>
                </a:ext>
              </a:extLst>
            </p:cNvPr>
            <p:cNvSpPr/>
            <p:nvPr/>
          </p:nvSpPr>
          <p:spPr>
            <a:xfrm>
              <a:off x="3579030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7720CE-77D2-374E-95E9-6407650622F2}"/>
                </a:ext>
              </a:extLst>
            </p:cNvPr>
            <p:cNvSpPr/>
            <p:nvPr/>
          </p:nvSpPr>
          <p:spPr>
            <a:xfrm>
              <a:off x="4344447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AC3849-CBBA-3E44-B0B1-AEB968608FA1}"/>
                </a:ext>
              </a:extLst>
            </p:cNvPr>
            <p:cNvSpPr/>
            <p:nvPr/>
          </p:nvSpPr>
          <p:spPr>
            <a:xfrm>
              <a:off x="5144861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0B6691-5BE1-7049-90FD-42C85FEF6F8E}"/>
                </a:ext>
              </a:extLst>
            </p:cNvPr>
            <p:cNvSpPr/>
            <p:nvPr/>
          </p:nvSpPr>
          <p:spPr>
            <a:xfrm>
              <a:off x="5933765" y="268036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CD816D-6D55-DB47-807A-F0704E96AAFB}"/>
                </a:ext>
              </a:extLst>
            </p:cNvPr>
            <p:cNvSpPr/>
            <p:nvPr/>
          </p:nvSpPr>
          <p:spPr>
            <a:xfrm>
              <a:off x="6722669" y="267652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/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/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/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/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35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PDE Example: 1D Helmholtz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b="0" dirty="0"/>
                  <a:t>Fixed domain size.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=96,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=0.523…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 - </a:t>
                </a:r>
                <a:r>
                  <a:rPr lang="en-US" sz="1600" dirty="0"/>
                  <a:t>transition value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/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320C3-4874-9E42-B683-2D39D81DA2DE}"/>
              </a:ext>
            </a:extLst>
          </p:cNvPr>
          <p:cNvGrpSpPr/>
          <p:nvPr/>
        </p:nvGrpSpPr>
        <p:grpSpPr>
          <a:xfrm>
            <a:off x="1011713" y="4069238"/>
            <a:ext cx="476432" cy="435429"/>
            <a:chOff x="6690792" y="3328730"/>
            <a:chExt cx="568200" cy="519300"/>
          </a:xfrm>
        </p:grpSpPr>
        <p:sp>
          <p:nvSpPr>
            <p:cNvPr id="25" name="Google Shape;266;p29">
              <a:extLst>
                <a:ext uri="{FF2B5EF4-FFF2-40B4-BE49-F238E27FC236}">
                  <a16:creationId xmlns:a16="http://schemas.microsoft.com/office/drawing/2014/main" id="{EC8C3109-72A9-6A44-B63B-FBA89744C16C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1;p29">
              <a:extLst>
                <a:ext uri="{FF2B5EF4-FFF2-40B4-BE49-F238E27FC236}">
                  <a16:creationId xmlns:a16="http://schemas.microsoft.com/office/drawing/2014/main" id="{F52BB531-9344-E444-8040-C4FCE5314DB7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7" name="Google Shape;272;p29">
                <a:extLst>
                  <a:ext uri="{FF2B5EF4-FFF2-40B4-BE49-F238E27FC236}">
                    <a16:creationId xmlns:a16="http://schemas.microsoft.com/office/drawing/2014/main" id="{2F6480F3-DB2B-5A42-87E1-0BF3D29E4E4F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3;p29">
                <a:extLst>
                  <a:ext uri="{FF2B5EF4-FFF2-40B4-BE49-F238E27FC236}">
                    <a16:creationId xmlns:a16="http://schemas.microsoft.com/office/drawing/2014/main" id="{1F8F0B17-04C9-404E-8198-720852328221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4;p29">
                <a:extLst>
                  <a:ext uri="{FF2B5EF4-FFF2-40B4-BE49-F238E27FC236}">
                    <a16:creationId xmlns:a16="http://schemas.microsoft.com/office/drawing/2014/main" id="{B87655A6-3650-B84C-8590-C56A48E1E64D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29">
                <a:extLst>
                  <a:ext uri="{FF2B5EF4-FFF2-40B4-BE49-F238E27FC236}">
                    <a16:creationId xmlns:a16="http://schemas.microsoft.com/office/drawing/2014/main" id="{5E46C48C-A533-B948-AF65-224E1082AE2D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29">
                <a:extLst>
                  <a:ext uri="{FF2B5EF4-FFF2-40B4-BE49-F238E27FC236}">
                    <a16:creationId xmlns:a16="http://schemas.microsoft.com/office/drawing/2014/main" id="{CF2853A0-0DE3-0749-9E97-E5CAD10C2349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28EF0F-C1D5-734C-A2FB-7735F959309D}"/>
              </a:ext>
            </a:extLst>
          </p:cNvPr>
          <p:cNvSpPr txBox="1"/>
          <p:nvPr/>
        </p:nvSpPr>
        <p:spPr>
          <a:xfrm>
            <a:off x="1509831" y="3995665"/>
            <a:ext cx="2980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Repetitiveness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We can exploit the equations’ repetitiveness for higher efficiency, but that’s a side detail.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−2.226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/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1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1. Relaxation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204885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</a:t>
            </a:r>
            <a:r>
              <a:rPr lang="en-US" sz="2400" dirty="0">
                <a:solidFill>
                  <a:schemeClr val="lt1"/>
                </a:solidFill>
              </a:rPr>
              <a:t>hould exhibit a fast initial residual reduction,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starting from a random initial error.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129202" cy="857400"/>
          </a:xfrm>
        </p:spPr>
        <p:txBody>
          <a:bodyPr/>
          <a:lstStyle/>
          <a:p>
            <a:r>
              <a:rPr lang="en-US" dirty="0"/>
              <a:t>Assessing Relaxation: Shrinkage Factor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2886-1117-8442-8059-2A863B27BD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8886" y="4595911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</p:spPr>
            <p:txBody>
              <a:bodyPr/>
              <a:lstStyle/>
              <a:p>
                <a:pPr>
                  <a:spcAft>
                    <a:spcPts val="200"/>
                  </a:spcAft>
                </a:pPr>
                <a:r>
                  <a:rPr lang="en-US" sz="1800" dirty="0"/>
                  <a:t>GMG: error is smoothed; smoothing factor.</a:t>
                </a:r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AMG: shrink the error’s information content: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𝐴𝑒</m:t>
                    </m:r>
                  </m:oMath>
                </a14:m>
                <a:r>
                  <a:rPr lang="en-US" sz="1800" dirty="0"/>
                  <a:t> .</a:t>
                </a:r>
              </a:p>
              <a:p>
                <a:pPr marL="114300" indent="0">
                  <a:spcAft>
                    <a:spcPts val="200"/>
                  </a:spcAft>
                  <a:buNone/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AMG+: measure and use shrinkage.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800" dirty="0"/>
                  <a:t>Relax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, starting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Shrinkage factor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1600" dirty="0"/>
                  <a:t> = residual reduction per sweep, over first few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600" dirty="0"/>
                  <a:t> sweeps.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600" dirty="0"/>
                  <a:t>Average reduction over 5 random starts.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3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9576BBD-0621-EC48-BE4D-EEF83F28EBF8}"/>
              </a:ext>
            </a:extLst>
          </p:cNvPr>
          <p:cNvSpPr/>
          <p:nvPr/>
        </p:nvSpPr>
        <p:spPr>
          <a:xfrm>
            <a:off x="8299117" y="4107480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DB9074-011A-D849-A190-1424670D6D9F}"/>
              </a:ext>
            </a:extLst>
          </p:cNvPr>
          <p:cNvSpPr/>
          <p:nvPr/>
        </p:nvSpPr>
        <p:spPr>
          <a:xfrm>
            <a:off x="8299117" y="2301648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Factor In 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=.38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8191128" y="3340633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Helmholtz</a:t>
            </a:r>
          </a:p>
          <a:p>
            <a:r>
              <a:rPr lang="en-US" sz="1400" dirty="0" err="1"/>
              <a:t>Kaczmarz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8204019" y="2050566"/>
                <a:ext cx="891465" cy="54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=.5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19" y="2050566"/>
                <a:ext cx="891465" cy="542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8204019" y="1545329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Laplace</a:t>
            </a:r>
          </a:p>
          <a:p>
            <a:r>
              <a:rPr lang="en-US" sz="1400" dirty="0"/>
              <a:t>GS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6815512" y="321567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/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shrinkage’s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tells us how many fine-level sweeps to use in the cycle.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blipFill>
                <a:blip r:embed="rId10"/>
                <a:stretch>
                  <a:fillRect l="-5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laplace_shrinkage" descr="laplace_shrinkage">
            <a:hlinkClick r:id="" action="ppaction://media"/>
            <a:extLst>
              <a:ext uri="{FF2B5EF4-FFF2-40B4-BE49-F238E27FC236}">
                <a16:creationId xmlns:a16="http://schemas.microsoft.com/office/drawing/2014/main" id="{25026328-8D82-6544-B495-9663F4F7E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8087" r="9774"/>
          <a:stretch/>
        </p:blipFill>
        <p:spPr>
          <a:xfrm>
            <a:off x="799221" y="1155670"/>
            <a:ext cx="7157050" cy="1936287"/>
          </a:xfrm>
          <a:prstGeom prst="rect">
            <a:avLst/>
          </a:prstGeom>
        </p:spPr>
      </p:pic>
      <p:pic>
        <p:nvPicPr>
          <p:cNvPr id="8" name="kaczmarz_shrinkage" descr="kaczmarz_shrinkage">
            <a:hlinkClick r:id="" action="ppaction://media"/>
            <a:extLst>
              <a:ext uri="{FF2B5EF4-FFF2-40B4-BE49-F238E27FC236}">
                <a16:creationId xmlns:a16="http://schemas.microsoft.com/office/drawing/2014/main" id="{D0359197-0013-624D-882A-BDD95757AE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8618" r="8709"/>
          <a:stretch/>
        </p:blipFill>
        <p:spPr>
          <a:xfrm>
            <a:off x="847804" y="3084549"/>
            <a:ext cx="7203564" cy="19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/>
      <p:bldP spid="30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2. Test Functions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are examples of slowly-converging errors,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</a:t>
            </a:r>
            <a:r>
              <a:rPr lang="en-US" sz="2400" dirty="0">
                <a:solidFill>
                  <a:schemeClr val="lt1"/>
                </a:solidFill>
              </a:rPr>
              <a:t>hich reveal connection strength between variables.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0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55" y="72143"/>
            <a:ext cx="8475936" cy="857400"/>
          </a:xfrm>
        </p:spPr>
        <p:txBody>
          <a:bodyPr/>
          <a:lstStyle/>
          <a:p>
            <a:r>
              <a:rPr lang="en-US" dirty="0"/>
              <a:t>Test Functions (TF) are at the heart of AMG+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3EB2-7C25-2646-8A42-FACE23BA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11" y="946567"/>
            <a:ext cx="6154458" cy="395143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Examples of slowly converging errors.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/>
          </a:p>
          <a:p>
            <a:r>
              <a:rPr lang="en-US" sz="2000" dirty="0"/>
              <a:t>Drive all processes:</a:t>
            </a:r>
          </a:p>
          <a:p>
            <a:pPr lvl="1"/>
            <a:r>
              <a:rPr lang="en-US" sz="1800" dirty="0"/>
              <a:t>Finding neighbors: </a:t>
            </a:r>
            <a:r>
              <a:rPr lang="en-US" sz="1800" dirty="0">
                <a:solidFill>
                  <a:srgbClr val="C00000"/>
                </a:solidFill>
              </a:rPr>
              <a:t>highly correlated across TFs.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Creating coarse variables.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Fitting interpolation.</a:t>
            </a:r>
            <a:endParaRPr lang="en-US" sz="1800" dirty="0"/>
          </a:p>
          <a:p>
            <a:pPr lvl="1"/>
            <a:endParaRPr lang="en-US" sz="2000" dirty="0"/>
          </a:p>
          <a:p>
            <a:r>
              <a:rPr lang="en-US" sz="2000" dirty="0"/>
              <a:t>TFs are </a:t>
            </a:r>
            <a:r>
              <a:rPr lang="en-US" sz="2000" dirty="0">
                <a:solidFill>
                  <a:schemeClr val="accent1"/>
                </a:solidFill>
              </a:rPr>
              <a:t>locally</a:t>
            </a:r>
            <a:r>
              <a:rPr lang="en-US" sz="2000" dirty="0"/>
              <a:t> smooth.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Gradually improve TFs to lower residuals while adding levels (more on that later: </a:t>
            </a:r>
            <a:r>
              <a:rPr lang="en-US" sz="1800" i="1" dirty="0">
                <a:solidFill>
                  <a:schemeClr val="tx1"/>
                </a:solidFill>
              </a:rPr>
              <a:t>bootstrap</a:t>
            </a:r>
            <a:r>
              <a:rPr lang="en-US" sz="1800" dirty="0">
                <a:solidFill>
                  <a:schemeClr val="tx1"/>
                </a:solidFill>
              </a:rPr>
              <a:t>).</a:t>
            </a:r>
          </a:p>
          <a:p>
            <a:pPr marL="5334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E54D39-AEFB-154D-B60B-8A42161DC454}"/>
              </a:ext>
            </a:extLst>
          </p:cNvPr>
          <p:cNvGrpSpPr/>
          <p:nvPr/>
        </p:nvGrpSpPr>
        <p:grpSpPr>
          <a:xfrm>
            <a:off x="1165537" y="1454249"/>
            <a:ext cx="445093" cy="410950"/>
            <a:chOff x="7912375" y="267788"/>
            <a:chExt cx="568200" cy="519300"/>
          </a:xfrm>
        </p:grpSpPr>
        <p:sp>
          <p:nvSpPr>
            <p:cNvPr id="34" name="Google Shape;268;p29">
              <a:extLst>
                <a:ext uri="{FF2B5EF4-FFF2-40B4-BE49-F238E27FC236}">
                  <a16:creationId xmlns:a16="http://schemas.microsoft.com/office/drawing/2014/main" id="{74BE2DDD-E477-AD42-8963-D04DEB6697B3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281;p29">
              <a:extLst>
                <a:ext uri="{FF2B5EF4-FFF2-40B4-BE49-F238E27FC236}">
                  <a16:creationId xmlns:a16="http://schemas.microsoft.com/office/drawing/2014/main" id="{C53139A1-C223-F748-96C7-4A1914E53B5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282;p29">
              <a:extLst>
                <a:ext uri="{FF2B5EF4-FFF2-40B4-BE49-F238E27FC236}">
                  <a16:creationId xmlns:a16="http://schemas.microsoft.com/office/drawing/2014/main" id="{C207D8C1-8A90-5047-ABF4-8A15A2C73562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07334E1-7B3F-9548-9706-005D931401AD}"/>
              </a:ext>
            </a:extLst>
          </p:cNvPr>
          <p:cNvSpPr txBox="1"/>
          <p:nvPr/>
        </p:nvSpPr>
        <p:spPr>
          <a:xfrm>
            <a:off x="1586006" y="1418558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non-linear systems,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can still produce such examples.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154860BA-965D-4A46-9930-873B0FD8D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24" y="824599"/>
            <a:ext cx="3404391" cy="22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81020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3. </a:t>
            </a:r>
            <a:r>
              <a:rPr lang="en" sz="5400" u="sng" dirty="0">
                <a:solidFill>
                  <a:schemeClr val="lt1"/>
                </a:solidFill>
              </a:rPr>
              <a:t>Local</a:t>
            </a:r>
            <a:r>
              <a:rPr lang="en" sz="5400" dirty="0">
                <a:solidFill>
                  <a:schemeClr val="lt1"/>
                </a:solidFill>
              </a:rPr>
              <a:t> SVD Coarsening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reveals the right type of coarse variables, and </a:t>
            </a:r>
            <a:r>
              <a:rPr lang="en-US" b="1" dirty="0">
                <a:solidFill>
                  <a:schemeClr val="lt1"/>
                </a:solidFill>
              </a:rPr>
              <a:t>guides</a:t>
            </a:r>
            <a:r>
              <a:rPr lang="en-US" dirty="0">
                <a:solidFill>
                  <a:schemeClr val="lt1"/>
                </a:solidFill>
              </a:rPr>
              <a:t> the choice of coarsening ratio.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D7C38-1363-EB44-84B8-628A9DEE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2" y="358388"/>
            <a:ext cx="6462600" cy="857400"/>
          </a:xfrm>
        </p:spPr>
        <p:txBody>
          <a:bodyPr/>
          <a:lstStyle/>
          <a:p>
            <a:r>
              <a:rPr lang="en-US" dirty="0"/>
              <a:t>Quick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20E2-254E-8B41-AB24-A93348F47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22" y="1373588"/>
            <a:ext cx="6534624" cy="171856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Coarsening</a:t>
            </a:r>
            <a:r>
              <a:rPr lang="en-US" sz="2000" dirty="0"/>
              <a:t>: the definition of coarse variables.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transfer coarse vector to fine level.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Restriction</a:t>
            </a:r>
            <a:r>
              <a:rPr lang="en-US" sz="2000" dirty="0"/>
              <a:t>: transfer fine vector to coarse level.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E0CF8-1F15-9D43-BD96-AB98FB2E8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828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/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blipFill>
                <a:blip r:embed="rId2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/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blipFill>
                <a:blip r:embed="rId3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/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/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blipFill>
                <a:blip r:embed="rId5"/>
                <a:stretch>
                  <a:fillRect l="-13793" t="-6452" r="-1034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EFEC58-FA8C-2545-9C5D-D219CCFBE9AE}"/>
              </a:ext>
            </a:extLst>
          </p:cNvPr>
          <p:cNvSpPr txBox="1"/>
          <p:nvPr/>
        </p:nvSpPr>
        <p:spPr>
          <a:xfrm>
            <a:off x="10938362" y="1342479"/>
            <a:ext cx="1115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/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blipFill>
                <a:blip r:embed="rId6"/>
                <a:stretch>
                  <a:fillRect l="-7353"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688459-315C-2F48-A012-E5413C05148B}"/>
              </a:ext>
            </a:extLst>
          </p:cNvPr>
          <p:cNvSpPr txBox="1"/>
          <p:nvPr/>
        </p:nvSpPr>
        <p:spPr>
          <a:xfrm>
            <a:off x="7148906" y="2474423"/>
            <a:ext cx="1304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4" descr="Typical V-cycle scheme of five levels for (multilevel-) multiscale,... |  Download Scientific Diagram">
            <a:extLst>
              <a:ext uri="{FF2B5EF4-FFF2-40B4-BE49-F238E27FC236}">
                <a16:creationId xmlns:a16="http://schemas.microsoft.com/office/drawing/2014/main" id="{492ED1B9-A6BD-E347-9AF0-99D0BC4D8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79" y="3081990"/>
            <a:ext cx="3874700" cy="164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19E5A2-715B-6047-8328-6FCCE1A5B7AB}"/>
              </a:ext>
            </a:extLst>
          </p:cNvPr>
          <p:cNvSpPr/>
          <p:nvPr/>
        </p:nvSpPr>
        <p:spPr>
          <a:xfrm>
            <a:off x="1105199" y="2581714"/>
            <a:ext cx="2775921" cy="3342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87675"/>
            <a:ext cx="6468487" cy="1083509"/>
          </a:xfrm>
        </p:spPr>
        <p:txBody>
          <a:bodyPr/>
          <a:lstStyle/>
          <a:p>
            <a:r>
              <a:rPr lang="en-US" dirty="0"/>
              <a:t>Gather TF samples on an aggregate into a </a:t>
            </a:r>
            <a:r>
              <a:rPr lang="en-US" i="1" dirty="0"/>
              <a:t>Test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8800" y="3404856"/>
                <a:ext cx="5751595" cy="1193002"/>
              </a:xfrm>
            </p:spPr>
            <p:txBody>
              <a:bodyPr/>
              <a:lstStyle/>
              <a:p>
                <a:r>
                  <a:rPr lang="en-US" sz="1600" dirty="0"/>
                  <a:t>Windows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samples are sufficient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Coarse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C00000"/>
                    </a:solidFill>
                  </a:rPr>
                  <a:t>principal components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8800" y="3404856"/>
                <a:ext cx="5751595" cy="1193002"/>
              </a:xfr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747735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>
            <a:cxnSpLocks/>
          </p:cNvCxnSpPr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/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/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/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/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/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4765341-85F9-1F4D-B176-BFD6A2B65FFF}"/>
              </a:ext>
            </a:extLst>
          </p:cNvPr>
          <p:cNvSpPr/>
          <p:nvPr/>
        </p:nvSpPr>
        <p:spPr>
          <a:xfrm>
            <a:off x="1198880" y="1318669"/>
            <a:ext cx="5608320" cy="1008130"/>
          </a:xfrm>
          <a:custGeom>
            <a:avLst/>
            <a:gdLst>
              <a:gd name="connsiteX0" fmla="*/ 0 w 5608320"/>
              <a:gd name="connsiteY0" fmla="*/ 540611 h 1008130"/>
              <a:gd name="connsiteX1" fmla="*/ 843280 w 5608320"/>
              <a:gd name="connsiteY1" fmla="*/ 256131 h 1008130"/>
              <a:gd name="connsiteX2" fmla="*/ 1625600 w 5608320"/>
              <a:gd name="connsiteY2" fmla="*/ 703171 h 1008130"/>
              <a:gd name="connsiteX3" fmla="*/ 2407920 w 5608320"/>
              <a:gd name="connsiteY3" fmla="*/ 2131 h 1008130"/>
              <a:gd name="connsiteX4" fmla="*/ 3190240 w 5608320"/>
              <a:gd name="connsiteY4" fmla="*/ 977491 h 1008130"/>
              <a:gd name="connsiteX5" fmla="*/ 4074160 w 5608320"/>
              <a:gd name="connsiteY5" fmla="*/ 2131 h 1008130"/>
              <a:gd name="connsiteX6" fmla="*/ 4815840 w 5608320"/>
              <a:gd name="connsiteY6" fmla="*/ 1007971 h 1008130"/>
              <a:gd name="connsiteX7" fmla="*/ 5608320 w 5608320"/>
              <a:gd name="connsiteY7" fmla="*/ 63091 h 100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8320" h="1008130">
                <a:moveTo>
                  <a:pt x="0" y="540611"/>
                </a:moveTo>
                <a:cubicBezTo>
                  <a:pt x="286173" y="384824"/>
                  <a:pt x="572347" y="229038"/>
                  <a:pt x="843280" y="256131"/>
                </a:cubicBezTo>
                <a:cubicBezTo>
                  <a:pt x="1114213" y="283224"/>
                  <a:pt x="1364827" y="745504"/>
                  <a:pt x="1625600" y="703171"/>
                </a:cubicBezTo>
                <a:cubicBezTo>
                  <a:pt x="1886373" y="660838"/>
                  <a:pt x="2147147" y="-43589"/>
                  <a:pt x="2407920" y="2131"/>
                </a:cubicBezTo>
                <a:cubicBezTo>
                  <a:pt x="2668693" y="47851"/>
                  <a:pt x="2912533" y="977491"/>
                  <a:pt x="3190240" y="977491"/>
                </a:cubicBezTo>
                <a:cubicBezTo>
                  <a:pt x="3467947" y="977491"/>
                  <a:pt x="3803227" y="-2949"/>
                  <a:pt x="4074160" y="2131"/>
                </a:cubicBezTo>
                <a:cubicBezTo>
                  <a:pt x="4345093" y="7211"/>
                  <a:pt x="4560147" y="997811"/>
                  <a:pt x="4815840" y="1007971"/>
                </a:cubicBezTo>
                <a:cubicBezTo>
                  <a:pt x="5071533" y="1018131"/>
                  <a:pt x="5339926" y="540611"/>
                  <a:pt x="5608320" y="630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D4D9269-83A9-E742-817B-997547B8651E}"/>
              </a:ext>
            </a:extLst>
          </p:cNvPr>
          <p:cNvSpPr/>
          <p:nvPr/>
        </p:nvSpPr>
        <p:spPr>
          <a:xfrm>
            <a:off x="1229360" y="1304869"/>
            <a:ext cx="5577840" cy="971536"/>
          </a:xfrm>
          <a:custGeom>
            <a:avLst/>
            <a:gdLst>
              <a:gd name="connsiteX0" fmla="*/ 0 w 5577840"/>
              <a:gd name="connsiteY0" fmla="*/ 158171 h 971536"/>
              <a:gd name="connsiteX1" fmla="*/ 812800 w 5577840"/>
              <a:gd name="connsiteY1" fmla="*/ 970971 h 971536"/>
              <a:gd name="connsiteX2" fmla="*/ 1645920 w 5577840"/>
              <a:gd name="connsiteY2" fmla="*/ 158171 h 971536"/>
              <a:gd name="connsiteX3" fmla="*/ 2387600 w 5577840"/>
              <a:gd name="connsiteY3" fmla="*/ 970971 h 971536"/>
              <a:gd name="connsiteX4" fmla="*/ 3180080 w 5577840"/>
              <a:gd name="connsiteY4" fmla="*/ 158171 h 971536"/>
              <a:gd name="connsiteX5" fmla="*/ 3952240 w 5577840"/>
              <a:gd name="connsiteY5" fmla="*/ 970971 h 971536"/>
              <a:gd name="connsiteX6" fmla="*/ 4826000 w 5577840"/>
              <a:gd name="connsiteY6" fmla="*/ 5771 h 971536"/>
              <a:gd name="connsiteX7" fmla="*/ 5577840 w 5577840"/>
              <a:gd name="connsiteY7" fmla="*/ 544251 h 971536"/>
              <a:gd name="connsiteX8" fmla="*/ 5577840 w 5577840"/>
              <a:gd name="connsiteY8" fmla="*/ 544251 h 97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7840" h="971536">
                <a:moveTo>
                  <a:pt x="0" y="158171"/>
                </a:moveTo>
                <a:cubicBezTo>
                  <a:pt x="269240" y="564571"/>
                  <a:pt x="538480" y="970971"/>
                  <a:pt x="812800" y="970971"/>
                </a:cubicBezTo>
                <a:cubicBezTo>
                  <a:pt x="1087120" y="970971"/>
                  <a:pt x="1383453" y="158171"/>
                  <a:pt x="1645920" y="158171"/>
                </a:cubicBezTo>
                <a:cubicBezTo>
                  <a:pt x="1908387" y="158171"/>
                  <a:pt x="2131907" y="970971"/>
                  <a:pt x="2387600" y="970971"/>
                </a:cubicBezTo>
                <a:cubicBezTo>
                  <a:pt x="2643293" y="970971"/>
                  <a:pt x="2919307" y="158171"/>
                  <a:pt x="3180080" y="158171"/>
                </a:cubicBezTo>
                <a:cubicBezTo>
                  <a:pt x="3440853" y="158171"/>
                  <a:pt x="3677920" y="996371"/>
                  <a:pt x="3952240" y="970971"/>
                </a:cubicBezTo>
                <a:cubicBezTo>
                  <a:pt x="4226560" y="945571"/>
                  <a:pt x="4555067" y="76891"/>
                  <a:pt x="4826000" y="5771"/>
                </a:cubicBezTo>
                <a:cubicBezTo>
                  <a:pt x="5096933" y="-65349"/>
                  <a:pt x="5577840" y="544251"/>
                  <a:pt x="5577840" y="544251"/>
                </a:cubicBezTo>
                <a:lnTo>
                  <a:pt x="5577840" y="54425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1C99E48-4E46-A24B-99A4-9E0727FDDBD9}"/>
              </a:ext>
            </a:extLst>
          </p:cNvPr>
          <p:cNvSpPr/>
          <p:nvPr/>
        </p:nvSpPr>
        <p:spPr>
          <a:xfrm>
            <a:off x="1239520" y="1288058"/>
            <a:ext cx="5618480" cy="919854"/>
          </a:xfrm>
          <a:custGeom>
            <a:avLst/>
            <a:gdLst>
              <a:gd name="connsiteX0" fmla="*/ 0 w 5618480"/>
              <a:gd name="connsiteY0" fmla="*/ 825222 h 919854"/>
              <a:gd name="connsiteX1" fmla="*/ 894080 w 5618480"/>
              <a:gd name="connsiteY1" fmla="*/ 144502 h 919854"/>
              <a:gd name="connsiteX2" fmla="*/ 1645920 w 5618480"/>
              <a:gd name="connsiteY2" fmla="*/ 63222 h 919854"/>
              <a:gd name="connsiteX3" fmla="*/ 2367280 w 5618480"/>
              <a:gd name="connsiteY3" fmla="*/ 581382 h 919854"/>
              <a:gd name="connsiteX4" fmla="*/ 3241040 w 5618480"/>
              <a:gd name="connsiteY4" fmla="*/ 2262 h 919854"/>
              <a:gd name="connsiteX5" fmla="*/ 3911600 w 5618480"/>
              <a:gd name="connsiteY5" fmla="*/ 845542 h 919854"/>
              <a:gd name="connsiteX6" fmla="*/ 4866640 w 5618480"/>
              <a:gd name="connsiteY6" fmla="*/ 855702 h 919854"/>
              <a:gd name="connsiteX7" fmla="*/ 5557520 w 5618480"/>
              <a:gd name="connsiteY7" fmla="*/ 652502 h 919854"/>
              <a:gd name="connsiteX8" fmla="*/ 5557520 w 5618480"/>
              <a:gd name="connsiteY8" fmla="*/ 652502 h 919854"/>
              <a:gd name="connsiteX9" fmla="*/ 5618480 w 5618480"/>
              <a:gd name="connsiteY9" fmla="*/ 642342 h 91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18480" h="919854">
                <a:moveTo>
                  <a:pt x="0" y="825222"/>
                </a:moveTo>
                <a:cubicBezTo>
                  <a:pt x="309880" y="548362"/>
                  <a:pt x="619760" y="271502"/>
                  <a:pt x="894080" y="144502"/>
                </a:cubicBezTo>
                <a:cubicBezTo>
                  <a:pt x="1168400" y="17502"/>
                  <a:pt x="1400387" y="-9591"/>
                  <a:pt x="1645920" y="63222"/>
                </a:cubicBezTo>
                <a:cubicBezTo>
                  <a:pt x="1891453" y="136035"/>
                  <a:pt x="2101427" y="591542"/>
                  <a:pt x="2367280" y="581382"/>
                </a:cubicBezTo>
                <a:cubicBezTo>
                  <a:pt x="2633133" y="571222"/>
                  <a:pt x="2983653" y="-41765"/>
                  <a:pt x="3241040" y="2262"/>
                </a:cubicBezTo>
                <a:cubicBezTo>
                  <a:pt x="3498427" y="46289"/>
                  <a:pt x="3640667" y="703302"/>
                  <a:pt x="3911600" y="845542"/>
                </a:cubicBezTo>
                <a:cubicBezTo>
                  <a:pt x="4182533" y="987782"/>
                  <a:pt x="4592320" y="887875"/>
                  <a:pt x="4866640" y="855702"/>
                </a:cubicBezTo>
                <a:cubicBezTo>
                  <a:pt x="5140960" y="823529"/>
                  <a:pt x="5557520" y="652502"/>
                  <a:pt x="5557520" y="652502"/>
                </a:cubicBezTo>
                <a:lnTo>
                  <a:pt x="5557520" y="652502"/>
                </a:lnTo>
                <a:lnTo>
                  <a:pt x="5618480" y="642342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1A4FEB-D18C-9B48-832B-5409A870A37A}"/>
              </a:ext>
            </a:extLst>
          </p:cNvPr>
          <p:cNvGrpSpPr/>
          <p:nvPr/>
        </p:nvGrpSpPr>
        <p:grpSpPr>
          <a:xfrm>
            <a:off x="6475339" y="4109737"/>
            <a:ext cx="395045" cy="425589"/>
            <a:chOff x="977625" y="3269343"/>
            <a:chExt cx="460843" cy="421182"/>
          </a:xfrm>
        </p:grpSpPr>
        <p:sp>
          <p:nvSpPr>
            <p:cNvPr id="49" name="Google Shape;267;p29">
              <a:extLst>
                <a:ext uri="{FF2B5EF4-FFF2-40B4-BE49-F238E27FC236}">
                  <a16:creationId xmlns:a16="http://schemas.microsoft.com/office/drawing/2014/main" id="{E7157CE9-B13D-8542-A772-785B1D54031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277;p29">
              <a:extLst>
                <a:ext uri="{FF2B5EF4-FFF2-40B4-BE49-F238E27FC236}">
                  <a16:creationId xmlns:a16="http://schemas.microsoft.com/office/drawing/2014/main" id="{A3CA2C10-D1F7-2644-A524-C1223F5191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51" name="Google Shape;278;p29">
                <a:extLst>
                  <a:ext uri="{FF2B5EF4-FFF2-40B4-BE49-F238E27FC236}">
                    <a16:creationId xmlns:a16="http://schemas.microsoft.com/office/drawing/2014/main" id="{97C00FB3-DB08-8841-A08C-BC409563F1F4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9;p29">
                <a:extLst>
                  <a:ext uri="{FF2B5EF4-FFF2-40B4-BE49-F238E27FC236}">
                    <a16:creationId xmlns:a16="http://schemas.microsoft.com/office/drawing/2014/main" id="{14213E8F-B36F-AC45-931F-CECE245C3A3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184C17-61F6-3643-9E3E-72EA5301D15C}"/>
              </a:ext>
            </a:extLst>
          </p:cNvPr>
          <p:cNvSpPr txBox="1"/>
          <p:nvPr/>
        </p:nvSpPr>
        <p:spPr>
          <a:xfrm>
            <a:off x="6860230" y="4016586"/>
            <a:ext cx="22906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coarse vars per aggregate.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As in SA interpolation.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/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/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/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/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/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627B0-1FF8-944F-B15D-8C50D471C6AF}"/>
              </a:ext>
            </a:extLst>
          </p:cNvPr>
          <p:cNvGrpSpPr/>
          <p:nvPr/>
        </p:nvGrpSpPr>
        <p:grpSpPr>
          <a:xfrm>
            <a:off x="7729486" y="1236739"/>
            <a:ext cx="1044548" cy="249129"/>
            <a:chOff x="7669162" y="1079372"/>
            <a:chExt cx="1044548" cy="2491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35DCEC-E49C-8346-B56E-0D8AF06DB0E3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09F5F3-2F97-F443-B691-5BF6736B3DE8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40A4185-5D5A-034B-B3C3-5F6E26F521A8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B67343-3718-234B-904B-4049FF489BD3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/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F68B978-27CA-A44F-91DA-77D3EA4851BC}"/>
              </a:ext>
            </a:extLst>
          </p:cNvPr>
          <p:cNvGrpSpPr/>
          <p:nvPr/>
        </p:nvGrpSpPr>
        <p:grpSpPr>
          <a:xfrm>
            <a:off x="7729486" y="1478448"/>
            <a:ext cx="1044548" cy="249129"/>
            <a:chOff x="7669162" y="1079372"/>
            <a:chExt cx="1044548" cy="24912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91B3B3-3B3F-A449-8279-BEAA628C937F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F5E0F8-6974-204F-AF8F-401FF2AB8FB9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7FD7B6-A687-5540-B49D-E6E52EFC39E7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77F4D3-5BA5-FD4A-88F2-1085FD371FDA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7A1334-F734-824A-A162-7EEC397DAF56}"/>
              </a:ext>
            </a:extLst>
          </p:cNvPr>
          <p:cNvGrpSpPr/>
          <p:nvPr/>
        </p:nvGrpSpPr>
        <p:grpSpPr>
          <a:xfrm>
            <a:off x="7728862" y="1728327"/>
            <a:ext cx="1046420" cy="742090"/>
            <a:chOff x="7728862" y="1728327"/>
            <a:chExt cx="1046420" cy="7420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F2F81BF-A6B8-5742-B480-7020BE8DE8BD}"/>
                </a:ext>
              </a:extLst>
            </p:cNvPr>
            <p:cNvGrpSpPr/>
            <p:nvPr/>
          </p:nvGrpSpPr>
          <p:grpSpPr>
            <a:xfrm>
              <a:off x="7728862" y="1973422"/>
              <a:ext cx="1046420" cy="254598"/>
              <a:chOff x="7667290" y="1079372"/>
              <a:chExt cx="1046420" cy="25459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2CF782D-62FE-1A4D-9EBE-DC8CE4E5DFE7}"/>
                  </a:ext>
                </a:extLst>
              </p:cNvPr>
              <p:cNvSpPr/>
              <p:nvPr/>
            </p:nvSpPr>
            <p:spPr>
              <a:xfrm>
                <a:off x="7667290" y="1084841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F9DDCDE-EC65-424D-B2E0-FB3523E9CB47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B6D7AB0-C609-A241-975F-34A2A632BC5E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C104AD7-B8DF-B44B-A0AC-E23473929F06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3BED18B-2CFE-3540-9042-260FD78708D3}"/>
                </a:ext>
              </a:extLst>
            </p:cNvPr>
            <p:cNvGrpSpPr/>
            <p:nvPr/>
          </p:nvGrpSpPr>
          <p:grpSpPr>
            <a:xfrm>
              <a:off x="7729486" y="1728327"/>
              <a:ext cx="1044548" cy="249129"/>
              <a:chOff x="7669162" y="1079372"/>
              <a:chExt cx="1044548" cy="24912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6C5508A-D35A-0047-954C-78B76E2BCAC8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407CA10-EB33-CD4F-86F2-D751BE31DF4A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A634787-C3CC-7D45-B0D3-DF4E2FE1AB8B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F5E1C67-D578-294B-BA17-036C6E54C33E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/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291EF11-5E78-454E-A527-125229DF8DFB}"/>
                </a:ext>
              </a:extLst>
            </p:cNvPr>
            <p:cNvGrpSpPr/>
            <p:nvPr/>
          </p:nvGrpSpPr>
          <p:grpSpPr>
            <a:xfrm>
              <a:off x="7729486" y="2221288"/>
              <a:ext cx="1044548" cy="249129"/>
              <a:chOff x="7669162" y="1079372"/>
              <a:chExt cx="1044548" cy="24912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B6C376C-A6F0-254E-A59F-A7F0AADC4695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F997ED-53CC-0945-9C25-4FDF9BA9724B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37C8A3D-CB37-D147-8C66-7263B9B701E3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3F418E8-A2E5-5B4C-8B46-5A9CFB519CB5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/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B15FC0D-D106-5E48-9476-47A482271F35}"/>
              </a:ext>
            </a:extLst>
          </p:cNvPr>
          <p:cNvGrpSpPr/>
          <p:nvPr/>
        </p:nvGrpSpPr>
        <p:grpSpPr>
          <a:xfrm>
            <a:off x="6493176" y="3432496"/>
            <a:ext cx="416071" cy="403724"/>
            <a:chOff x="6690792" y="3328730"/>
            <a:chExt cx="568200" cy="519300"/>
          </a:xfrm>
        </p:grpSpPr>
        <p:sp>
          <p:nvSpPr>
            <p:cNvPr id="94" name="Google Shape;266;p29">
              <a:extLst>
                <a:ext uri="{FF2B5EF4-FFF2-40B4-BE49-F238E27FC236}">
                  <a16:creationId xmlns:a16="http://schemas.microsoft.com/office/drawing/2014/main" id="{F5619779-E432-AB47-953E-DE64F26DB709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271;p29">
              <a:extLst>
                <a:ext uri="{FF2B5EF4-FFF2-40B4-BE49-F238E27FC236}">
                  <a16:creationId xmlns:a16="http://schemas.microsoft.com/office/drawing/2014/main" id="{A17BF407-90E4-7741-A617-0024F408F84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96" name="Google Shape;272;p29">
                <a:extLst>
                  <a:ext uri="{FF2B5EF4-FFF2-40B4-BE49-F238E27FC236}">
                    <a16:creationId xmlns:a16="http://schemas.microsoft.com/office/drawing/2014/main" id="{E201239C-C959-1842-BC2E-157012762ECB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73;p29">
                <a:extLst>
                  <a:ext uri="{FF2B5EF4-FFF2-40B4-BE49-F238E27FC236}">
                    <a16:creationId xmlns:a16="http://schemas.microsoft.com/office/drawing/2014/main" id="{7EA252DE-6089-1C43-AE67-6EA59FA9A2A2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74;p29">
                <a:extLst>
                  <a:ext uri="{FF2B5EF4-FFF2-40B4-BE49-F238E27FC236}">
                    <a16:creationId xmlns:a16="http://schemas.microsoft.com/office/drawing/2014/main" id="{06998EB0-45D3-824E-83C6-CB96F94E21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75;p29">
                <a:extLst>
                  <a:ext uri="{FF2B5EF4-FFF2-40B4-BE49-F238E27FC236}">
                    <a16:creationId xmlns:a16="http://schemas.microsoft.com/office/drawing/2014/main" id="{80A04988-70BC-FC45-B105-50BA1CE9CC0E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76;p29">
                <a:extLst>
                  <a:ext uri="{FF2B5EF4-FFF2-40B4-BE49-F238E27FC236}">
                    <a16:creationId xmlns:a16="http://schemas.microsoft.com/office/drawing/2014/main" id="{60064983-2068-FB40-AA7B-7157B2D386ED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C0BEA0A-A227-5B47-979A-33BA809AA60B}"/>
              </a:ext>
            </a:extLst>
          </p:cNvPr>
          <p:cNvSpPr txBox="1"/>
          <p:nvPr/>
        </p:nvSpPr>
        <p:spPr>
          <a:xfrm>
            <a:off x="6899964" y="3355277"/>
            <a:ext cx="2290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Repetitive case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Multiple samples from one TF.</a:t>
            </a:r>
          </a:p>
        </p:txBody>
      </p:sp>
    </p:spTree>
    <p:extLst>
      <p:ext uri="{BB962C8B-B14F-4D97-AF65-F5344CB8AC3E}">
        <p14:creationId xmlns:p14="http://schemas.microsoft.com/office/powerpoint/2010/main" val="30782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08628 -0.0003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00031 L 0.17066 0.0003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" grpId="0" animBg="1"/>
      <p:bldP spid="4" grpId="0" animBg="1"/>
      <p:bldP spid="8" grpId="0" animBg="1"/>
      <p:bldP spid="53" grpId="0"/>
      <p:bldP spid="54" grpId="0"/>
      <p:bldP spid="55" grpId="0"/>
      <p:bldP spid="56" grpId="0"/>
      <p:bldP spid="57" grpId="0"/>
      <p:bldP spid="63" grpId="0"/>
      <p:bldP spid="70" grpId="0"/>
      <p:bldP spid="92" grpId="0"/>
      <p:bldP spid="1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615463" y="3379000"/>
            <a:ext cx="178681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Achi Brandt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ACHIBR@GMAIL.COM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Weizmann Institute of Science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UCLA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Oren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Livne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OREN.LIVNE@GMAIL.COM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Educational Testing Service</a:t>
            </a:r>
            <a:endParaRPr lang="en-US"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James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Brannick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jjb23@psu.edu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PSU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Karsten</a:t>
            </a: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Kahl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kkahl@uni-wuppertal.de</a:t>
            </a: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University of Wuppertal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4B007227-7E9A-D34B-A537-A1451C101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5" t="5265" r="475" b="14735"/>
          <a:stretch/>
        </p:blipFill>
        <p:spPr>
          <a:xfrm>
            <a:off x="6798864" y="1758703"/>
            <a:ext cx="1490472" cy="1490472"/>
          </a:xfrm>
          <a:prstGeom prst="ellipse">
            <a:avLst/>
          </a:prstGeom>
        </p:spPr>
      </p:pic>
      <p:pic>
        <p:nvPicPr>
          <p:cNvPr id="2050" name="Picture 2" descr="SIAM | Fellows">
            <a:extLst>
              <a:ext uri="{FF2B5EF4-FFF2-40B4-BE49-F238E27FC236}">
                <a16:creationId xmlns:a16="http://schemas.microsoft.com/office/drawing/2014/main" id="{A3E6A32F-3405-5B4D-BE6E-FED93D454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1236" r="-716" b="11264"/>
          <a:stretch/>
        </p:blipFill>
        <p:spPr bwMode="auto">
          <a:xfrm>
            <a:off x="763635" y="1758703"/>
            <a:ext cx="1490472" cy="14904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: James Brannick">
            <a:extLst>
              <a:ext uri="{FF2B5EF4-FFF2-40B4-BE49-F238E27FC236}">
                <a16:creationId xmlns:a16="http://schemas.microsoft.com/office/drawing/2014/main" id="{9B5A5870-77E9-BF4C-B1F6-4689730E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1" t="31842" r="14156" b="30023"/>
          <a:stretch/>
        </p:blipFill>
        <p:spPr bwMode="auto">
          <a:xfrm>
            <a:off x="4905143" y="1758703"/>
            <a:ext cx="1517904" cy="14871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by a body of water&#10;&#10;Description automatically generated with low confidence">
            <a:extLst>
              <a:ext uri="{FF2B5EF4-FFF2-40B4-BE49-F238E27FC236}">
                <a16:creationId xmlns:a16="http://schemas.microsoft.com/office/drawing/2014/main" id="{1D3EC05B-BFED-9146-A6DC-5124A6482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5" t="28721" r="56207" b="42917"/>
          <a:stretch/>
        </p:blipFill>
        <p:spPr>
          <a:xfrm>
            <a:off x="2840050" y="1829599"/>
            <a:ext cx="1468063" cy="145876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  <a:blipFill>
                <a:blip r:embed="rId5"/>
                <a:stretch>
                  <a:fillRect l="-200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pic>
        <p:nvPicPr>
          <p:cNvPr id="8" name="r_4_2_vs_smoothing" descr="r_4_2_vs_smoothing">
            <a:hlinkClick r:id="" action="ppaction://media"/>
            <a:extLst>
              <a:ext uri="{FF2B5EF4-FFF2-40B4-BE49-F238E27FC236}">
                <a16:creationId xmlns:a16="http://schemas.microsoft.com/office/drawing/2014/main" id="{6E013BFF-024E-2142-9CE3-16FACD461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  <a:blipFill>
                <a:blip r:embed="rId4"/>
                <a:stretch>
                  <a:fillRect l="-1954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pic>
        <p:nvPicPr>
          <p:cNvPr id="18" name="r_6_2_vs_smoothing" descr="r_6_2_vs_smoothing">
            <a:hlinkClick r:id="" action="ppaction://media"/>
            <a:extLst>
              <a:ext uri="{FF2B5EF4-FFF2-40B4-BE49-F238E27FC236}">
                <a16:creationId xmlns:a16="http://schemas.microsoft.com/office/drawing/2014/main" id="{45701694-E30B-0746-846F-2AE7CDFA5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4339D-90A5-C543-A3F5-FD340359ABBB}"/>
              </a:ext>
            </a:extLst>
          </p:cNvPr>
          <p:cNvGrpSpPr/>
          <p:nvPr/>
        </p:nvGrpSpPr>
        <p:grpSpPr>
          <a:xfrm>
            <a:off x="2534122" y="4358875"/>
            <a:ext cx="395045" cy="425589"/>
            <a:chOff x="977625" y="3269343"/>
            <a:chExt cx="460843" cy="421182"/>
          </a:xfrm>
        </p:grpSpPr>
        <p:sp>
          <p:nvSpPr>
            <p:cNvPr id="20" name="Google Shape;267;p29">
              <a:extLst>
                <a:ext uri="{FF2B5EF4-FFF2-40B4-BE49-F238E27FC236}">
                  <a16:creationId xmlns:a16="http://schemas.microsoft.com/office/drawing/2014/main" id="{D7074983-01FE-B74D-83E1-C85125D57E5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77;p29">
              <a:extLst>
                <a:ext uri="{FF2B5EF4-FFF2-40B4-BE49-F238E27FC236}">
                  <a16:creationId xmlns:a16="http://schemas.microsoft.com/office/drawing/2014/main" id="{6404185D-AE36-3047-82E3-1A47600559AD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2" name="Google Shape;278;p29">
                <a:extLst>
                  <a:ext uri="{FF2B5EF4-FFF2-40B4-BE49-F238E27FC236}">
                    <a16:creationId xmlns:a16="http://schemas.microsoft.com/office/drawing/2014/main" id="{0F65318A-E527-064F-9743-452EE88D35B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9;p29">
                <a:extLst>
                  <a:ext uri="{FF2B5EF4-FFF2-40B4-BE49-F238E27FC236}">
                    <a16:creationId xmlns:a16="http://schemas.microsoft.com/office/drawing/2014/main" id="{9AAEEF83-7C69-7D49-BCEB-8E2998F15E93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/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# coarse variable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species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Helmholtz: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is natural: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cos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sin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,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left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right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waves.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blipFill>
                <a:blip r:embed="rId6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6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A16196-8E4C-F847-842E-0629A7A05166}"/>
              </a:ext>
            </a:extLst>
          </p:cNvPr>
          <p:cNvSpPr/>
          <p:nvPr/>
        </p:nvSpPr>
        <p:spPr>
          <a:xfrm>
            <a:off x="1013342" y="3540095"/>
            <a:ext cx="7941815" cy="798745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C5C90-80C0-184B-9331-2D508DF6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117239" cy="857400"/>
          </a:xfrm>
        </p:spPr>
        <p:txBody>
          <a:bodyPr/>
          <a:lstStyle/>
          <a:p>
            <a:r>
              <a:rPr lang="en-US" dirty="0"/>
              <a:t>How many components to use?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8061458" cy="2450448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r>
                  <a:rPr lang="en-US" sz="2000" dirty="0" err="1">
                    <a:solidFill>
                      <a:schemeClr val="bg1">
                        <a:lumMod val="50000"/>
                      </a:schemeClr>
                    </a:solidFill>
                  </a:rPr>
                  <a:t>.t.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unexplained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UV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:=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sz="2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sz="2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small (&lt; .1).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For Laplace, aggregate size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yields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𝑈𝑉</m:t>
                    </m:r>
                    <m:r>
                      <a:rPr lang="en-US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~.1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;</a:t>
                </a:r>
              </a:p>
              <a:p>
                <a:pPr marL="114300" indent="0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    BUT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is piecewise constant, not so good enough as interpolation.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8061458" cy="2450448"/>
              </a:xfrm>
              <a:blipFill>
                <a:blip r:embed="rId2"/>
                <a:stretch>
                  <a:fillRect t="-1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06EC-0019-D640-B3DC-62268CFE8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73C362-9624-1341-8E61-1612E7B7AA72}"/>
              </a:ext>
            </a:extLst>
          </p:cNvPr>
          <p:cNvGrpSpPr/>
          <p:nvPr/>
        </p:nvGrpSpPr>
        <p:grpSpPr>
          <a:xfrm>
            <a:off x="1133062" y="3706453"/>
            <a:ext cx="395045" cy="425589"/>
            <a:chOff x="977625" y="3269343"/>
            <a:chExt cx="460843" cy="421182"/>
          </a:xfrm>
        </p:grpSpPr>
        <p:sp>
          <p:nvSpPr>
            <p:cNvPr id="9" name="Google Shape;267;p29">
              <a:extLst>
                <a:ext uri="{FF2B5EF4-FFF2-40B4-BE49-F238E27FC236}">
                  <a16:creationId xmlns:a16="http://schemas.microsoft.com/office/drawing/2014/main" id="{9AFD0E76-EBEB-B341-812B-FDBC4551903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77;p29">
              <a:extLst>
                <a:ext uri="{FF2B5EF4-FFF2-40B4-BE49-F238E27FC236}">
                  <a16:creationId xmlns:a16="http://schemas.microsoft.com/office/drawing/2014/main" id="{7779E5CA-AEEC-D747-86F0-453B40C7B696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1" name="Google Shape;278;p29">
                <a:extLst>
                  <a:ext uri="{FF2B5EF4-FFF2-40B4-BE49-F238E27FC236}">
                    <a16:creationId xmlns:a16="http://schemas.microsoft.com/office/drawing/2014/main" id="{E0CA964C-D16D-6644-8F0C-7914DB1E45B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9;p29">
                <a:extLst>
                  <a:ext uri="{FF2B5EF4-FFF2-40B4-BE49-F238E27FC236}">
                    <a16:creationId xmlns:a16="http://schemas.microsoft.com/office/drawing/2014/main" id="{655FEDA8-291A-9E4D-9C3B-79C19FFAF70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0E8A38-59CE-1E42-B6C9-88218FB46956}"/>
              </a:ext>
            </a:extLst>
          </p:cNvPr>
          <p:cNvSpPr txBox="1"/>
          <p:nvPr/>
        </p:nvSpPr>
        <p:spPr>
          <a:xfrm>
            <a:off x="1552089" y="3649413"/>
            <a:ext cx="7403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SVD to provide </a:t>
            </a:r>
            <a:r>
              <a:rPr lang="en-US" sz="2000" b="1" dirty="0">
                <a:solidFill>
                  <a:schemeClr val="tx1"/>
                </a:solidFill>
              </a:rPr>
              <a:t>tentative</a:t>
            </a:r>
            <a:r>
              <a:rPr lang="en-US" sz="2000" dirty="0">
                <a:solidFill>
                  <a:schemeClr val="tx1"/>
                </a:solidFill>
              </a:rPr>
              <a:t> values of coarsening ratios.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actual number of components to be determined by 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quantitative predictor of cycle convergence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  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8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045859"/>
            <a:ext cx="8251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4. Quantitative Quality Prediction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988924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allows designing each multilevel component separately and reliably (coarsening &amp; cycle).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C99968-92A6-7E43-AFBD-F8D2F0105DC3}"/>
              </a:ext>
            </a:extLst>
          </p:cNvPr>
          <p:cNvSpPr/>
          <p:nvPr/>
        </p:nvSpPr>
        <p:spPr>
          <a:xfrm>
            <a:off x="893699" y="3572293"/>
            <a:ext cx="7811033" cy="1124640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FBD92-D072-6746-97C8-CABC76F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76772" cy="857400"/>
          </a:xfrm>
        </p:spPr>
        <p:txBody>
          <a:bodyPr/>
          <a:lstStyle/>
          <a:p>
            <a:r>
              <a:rPr lang="en-US" sz="2800" dirty="0"/>
              <a:t>Mock Cycle: Predictor of 2-level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</p:spPr>
            <p:txBody>
              <a:bodyPr/>
              <a:lstStyle/>
              <a:p>
                <a:r>
                  <a:rPr lang="en-US" dirty="0"/>
                  <a:t>Start with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MockCycle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Relax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times.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0657-D32A-FF4E-AB3C-25183C95A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A7BE7-589C-CE44-B1E7-4F71D3010189}"/>
              </a:ext>
            </a:extLst>
          </p:cNvPr>
          <p:cNvGrpSpPr/>
          <p:nvPr/>
        </p:nvGrpSpPr>
        <p:grpSpPr>
          <a:xfrm>
            <a:off x="6451423" y="2655425"/>
            <a:ext cx="458840" cy="410950"/>
            <a:chOff x="7912375" y="267788"/>
            <a:chExt cx="568200" cy="519300"/>
          </a:xfrm>
        </p:grpSpPr>
        <p:sp>
          <p:nvSpPr>
            <p:cNvPr id="6" name="Google Shape;268;p29">
              <a:extLst>
                <a:ext uri="{FF2B5EF4-FFF2-40B4-BE49-F238E27FC236}">
                  <a16:creationId xmlns:a16="http://schemas.microsoft.com/office/drawing/2014/main" id="{ED769E22-9099-B842-9519-CBE15DE518CF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281;p29">
              <a:extLst>
                <a:ext uri="{FF2B5EF4-FFF2-40B4-BE49-F238E27FC236}">
                  <a16:creationId xmlns:a16="http://schemas.microsoft.com/office/drawing/2014/main" id="{9555D146-4B1A-5940-AECD-4D9C357756A2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" name="Google Shape;282;p29">
              <a:extLst>
                <a:ext uri="{FF2B5EF4-FFF2-40B4-BE49-F238E27FC236}">
                  <a16:creationId xmlns:a16="http://schemas.microsoft.com/office/drawing/2014/main" id="{E482F6FC-D2AC-874B-A0E4-5FF93EFD78B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5CAFB8-CAA9-934D-81FE-1CE116510789}"/>
              </a:ext>
            </a:extLst>
          </p:cNvPr>
          <p:cNvSpPr txBox="1"/>
          <p:nvPr/>
        </p:nvSpPr>
        <p:spPr>
          <a:xfrm>
            <a:off x="6994299" y="2571750"/>
            <a:ext cx="2082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Direct solver/</a:t>
            </a:r>
            <a:r>
              <a:rPr lang="en-US" dirty="0" err="1">
                <a:solidFill>
                  <a:schemeClr val="tx1"/>
                </a:solidFill>
              </a:rPr>
              <a:t>Kaczmarz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To project. 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/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blipFill>
                <a:blip r:embed="rId3"/>
                <a:stretch>
                  <a:fillRect l="-613" t="-6250" r="-184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52BD9-FFE3-9B47-AD7D-32D0BA3D5274}"/>
              </a:ext>
            </a:extLst>
          </p:cNvPr>
          <p:cNvGrpSpPr/>
          <p:nvPr/>
        </p:nvGrpSpPr>
        <p:grpSpPr>
          <a:xfrm>
            <a:off x="987784" y="3723340"/>
            <a:ext cx="395045" cy="425589"/>
            <a:chOff x="977625" y="3269343"/>
            <a:chExt cx="460843" cy="421182"/>
          </a:xfrm>
        </p:grpSpPr>
        <p:sp>
          <p:nvSpPr>
            <p:cNvPr id="16" name="Google Shape;267;p29">
              <a:extLst>
                <a:ext uri="{FF2B5EF4-FFF2-40B4-BE49-F238E27FC236}">
                  <a16:creationId xmlns:a16="http://schemas.microsoft.com/office/drawing/2014/main" id="{4FC6F843-B62B-D742-97F9-A512FBC47A11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77;p29">
              <a:extLst>
                <a:ext uri="{FF2B5EF4-FFF2-40B4-BE49-F238E27FC236}">
                  <a16:creationId xmlns:a16="http://schemas.microsoft.com/office/drawing/2014/main" id="{67A7CFF1-A174-6842-A761-062F7268F9B8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8" name="Google Shape;278;p29">
                <a:extLst>
                  <a:ext uri="{FF2B5EF4-FFF2-40B4-BE49-F238E27FC236}">
                    <a16:creationId xmlns:a16="http://schemas.microsoft.com/office/drawing/2014/main" id="{24BC98C7-E00A-A140-A740-F1AFCB2E740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9;p29">
                <a:extLst>
                  <a:ext uri="{FF2B5EF4-FFF2-40B4-BE49-F238E27FC236}">
                    <a16:creationId xmlns:a16="http://schemas.microsoft.com/office/drawing/2014/main" id="{1D0A461D-6FED-B24B-A14F-3A6BE9C71DC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35DA32-42B1-2E42-96E5-8BEAE1017EB8}"/>
              </a:ext>
            </a:extLst>
          </p:cNvPr>
          <p:cNvSpPr txBox="1"/>
          <p:nvPr/>
        </p:nvSpPr>
        <p:spPr>
          <a:xfrm>
            <a:off x="1406811" y="3666300"/>
            <a:ext cx="74720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Mock Cycle asymptotic convergence factor as the </a:t>
            </a:r>
            <a:r>
              <a:rPr lang="en-US" sz="2000" b="1" dirty="0">
                <a:solidFill>
                  <a:schemeClr val="tx1"/>
                </a:solidFill>
              </a:rPr>
              <a:t>ultimate</a:t>
            </a:r>
            <a:r>
              <a:rPr lang="en-US" sz="2000" dirty="0">
                <a:solidFill>
                  <a:schemeClr val="tx1"/>
                </a:solidFill>
              </a:rPr>
              <a:t> coarsening quality test.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Determines the optimal aggregate size and #components.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1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2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Convergence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427370666"/>
                  </p:ext>
                </p:extLst>
              </p:nvPr>
            </p:nvGraphicFramePr>
            <p:xfrm>
              <a:off x="952500" y="1564481"/>
              <a:ext cx="7238997" cy="200410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UV*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427370666"/>
                  </p:ext>
                </p:extLst>
              </p:nvPr>
            </p:nvGraphicFramePr>
            <p:xfrm>
              <a:off x="952500" y="1564481"/>
              <a:ext cx="7238997" cy="200410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7500" r="-70312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7500" r="-614286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7500" r="-514286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7500" r="-40625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7500" r="-31269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7500" r="-21269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7500" r="-10937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UV*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064C9-DD94-D94A-BF6C-A5002080EAD2}"/>
                  </a:ext>
                </a:extLst>
              </p:cNvPr>
              <p:cNvSpPr txBox="1"/>
              <p:nvPr/>
            </p:nvSpPr>
            <p:spPr>
              <a:xfrm>
                <a:off x="952500" y="4209699"/>
                <a:ext cx="2262040" cy="34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* 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UV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:=</m:t>
                        </m:r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064C9-DD94-D94A-BF6C-A5002080E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4209699"/>
                <a:ext cx="2262040" cy="347531"/>
              </a:xfrm>
              <a:prstGeom prst="rect">
                <a:avLst/>
              </a:prstGeom>
              <a:blipFill>
                <a:blip r:embed="rId4"/>
                <a:stretch>
                  <a:fillRect t="-86207" b="-1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Efficiency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4238669542"/>
                  </p:ext>
                </p:extLst>
              </p:nvPr>
            </p:nvGraphicFramePr>
            <p:xfrm>
              <a:off x="952500" y="1564481"/>
              <a:ext cx="7238997" cy="200410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UV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4238669542"/>
                  </p:ext>
                </p:extLst>
              </p:nvPr>
            </p:nvGraphicFramePr>
            <p:xfrm>
              <a:off x="952500" y="1564481"/>
              <a:ext cx="7238997" cy="200410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7500" r="-70312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7500" r="-614286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7500" r="-514286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7500" r="-40625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7500" r="-31269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7500" r="-21269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7500" r="-10937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UV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D58EB-3C90-5844-BC30-9457EAD70A41}"/>
              </a:ext>
            </a:extLst>
          </p:cNvPr>
          <p:cNvGrpSpPr/>
          <p:nvPr/>
        </p:nvGrpSpPr>
        <p:grpSpPr>
          <a:xfrm>
            <a:off x="952500" y="3732832"/>
            <a:ext cx="395045" cy="425589"/>
            <a:chOff x="977625" y="3269343"/>
            <a:chExt cx="460843" cy="421182"/>
          </a:xfrm>
        </p:grpSpPr>
        <p:sp>
          <p:nvSpPr>
            <p:cNvPr id="11" name="Google Shape;267;p29">
              <a:extLst>
                <a:ext uri="{FF2B5EF4-FFF2-40B4-BE49-F238E27FC236}">
                  <a16:creationId xmlns:a16="http://schemas.microsoft.com/office/drawing/2014/main" id="{ABE05B4B-7745-0647-9DBB-FDAE6205C8B8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77;p29">
              <a:extLst>
                <a:ext uri="{FF2B5EF4-FFF2-40B4-BE49-F238E27FC236}">
                  <a16:creationId xmlns:a16="http://schemas.microsoft.com/office/drawing/2014/main" id="{FD7EA689-C96A-DF41-9360-A603FB55DFB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3" name="Google Shape;278;p29">
                <a:extLst>
                  <a:ext uri="{FF2B5EF4-FFF2-40B4-BE49-F238E27FC236}">
                    <a16:creationId xmlns:a16="http://schemas.microsoft.com/office/drawing/2014/main" id="{0DC8EF67-6041-954A-9FDA-51D0E5060925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79;p29">
                <a:extLst>
                  <a:ext uri="{FF2B5EF4-FFF2-40B4-BE49-F238E27FC236}">
                    <a16:creationId xmlns:a16="http://schemas.microsoft.com/office/drawing/2014/main" id="{34CFA171-D4B5-2B41-966A-D533D2FECB2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/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coarsening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Compare different choices. Reduction per relaxation sweep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smoothing rate, up to accuracy limit.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blipFill>
                <a:blip r:embed="rId4"/>
                <a:stretch>
                  <a:fillRect l="-1010"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FD78C-F4A8-FA48-9350-690EEA780DAF}"/>
              </a:ext>
            </a:extLst>
          </p:cNvPr>
          <p:cNvGrpSpPr/>
          <p:nvPr/>
        </p:nvGrpSpPr>
        <p:grpSpPr>
          <a:xfrm>
            <a:off x="952500" y="4492508"/>
            <a:ext cx="395045" cy="425589"/>
            <a:chOff x="977625" y="3269343"/>
            <a:chExt cx="460843" cy="421182"/>
          </a:xfrm>
        </p:grpSpPr>
        <p:sp>
          <p:nvSpPr>
            <p:cNvPr id="23" name="Google Shape;267;p29">
              <a:extLst>
                <a:ext uri="{FF2B5EF4-FFF2-40B4-BE49-F238E27FC236}">
                  <a16:creationId xmlns:a16="http://schemas.microsoft.com/office/drawing/2014/main" id="{DD7D05BC-FC3F-7746-9054-180CC1D4F5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77;p29">
              <a:extLst>
                <a:ext uri="{FF2B5EF4-FFF2-40B4-BE49-F238E27FC236}">
                  <a16:creationId xmlns:a16="http://schemas.microsoft.com/office/drawing/2014/main" id="{B4595B6D-9EBF-4841-BCB4-0A4B64E270BA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5" name="Google Shape;278;p29">
                <a:extLst>
                  <a:ext uri="{FF2B5EF4-FFF2-40B4-BE49-F238E27FC236}">
                    <a16:creationId xmlns:a16="http://schemas.microsoft.com/office/drawing/2014/main" id="{C9363139-55B7-C74A-86FF-085A93B6B058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9;p29">
                <a:extLst>
                  <a:ext uri="{FF2B5EF4-FFF2-40B4-BE49-F238E27FC236}">
                    <a16:creationId xmlns:a16="http://schemas.microsoft.com/office/drawing/2014/main" id="{4DE34C3F-F7D8-5C48-AC55-CADD4D0F5D1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/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interpolation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2-level rates should attain mock cycle rates.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blipFill>
                <a:blip r:embed="rId5"/>
                <a:stretch>
                  <a:fillRect l="-673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48B646-2414-EA4E-9C32-3A7D5996DD50}"/>
              </a:ext>
            </a:extLst>
          </p:cNvPr>
          <p:cNvGrpSpPr/>
          <p:nvPr/>
        </p:nvGrpSpPr>
        <p:grpSpPr>
          <a:xfrm>
            <a:off x="5474139" y="3756582"/>
            <a:ext cx="395045" cy="425589"/>
            <a:chOff x="977625" y="3269343"/>
            <a:chExt cx="460843" cy="421182"/>
          </a:xfrm>
        </p:grpSpPr>
        <p:sp>
          <p:nvSpPr>
            <p:cNvPr id="36" name="Google Shape;267;p29">
              <a:extLst>
                <a:ext uri="{FF2B5EF4-FFF2-40B4-BE49-F238E27FC236}">
                  <a16:creationId xmlns:a16="http://schemas.microsoft.com/office/drawing/2014/main" id="{CD7C4FCB-6701-0047-88B6-6A92F7B626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277;p29">
              <a:extLst>
                <a:ext uri="{FF2B5EF4-FFF2-40B4-BE49-F238E27FC236}">
                  <a16:creationId xmlns:a16="http://schemas.microsoft.com/office/drawing/2014/main" id="{B992915A-575B-B346-AF7D-E387E7CA93E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38" name="Google Shape;278;p29">
                <a:extLst>
                  <a:ext uri="{FF2B5EF4-FFF2-40B4-BE49-F238E27FC236}">
                    <a16:creationId xmlns:a16="http://schemas.microsoft.com/office/drawing/2014/main" id="{CED79E04-4543-394A-9276-FD525F1961C3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79;p29">
                <a:extLst>
                  <a:ext uri="{FF2B5EF4-FFF2-40B4-BE49-F238E27FC236}">
                    <a16:creationId xmlns:a16="http://schemas.microsoft.com/office/drawing/2014/main" id="{2E5218B4-76A7-F949-B3C1-B06483B3DF5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CE8C851-A5EC-EE44-BB0C-C7CD7D8D3576}"/>
              </a:ext>
            </a:extLst>
          </p:cNvPr>
          <p:cNvSpPr txBox="1"/>
          <p:nvPr/>
        </p:nvSpPr>
        <p:spPr>
          <a:xfrm>
            <a:off x="5893166" y="3699542"/>
            <a:ext cx="325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Generalizes LFA.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Quantitative numerical predictors &gt; theory.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62648-7B46-9145-B7EB-01F83FC4BEC9}"/>
              </a:ext>
            </a:extLst>
          </p:cNvPr>
          <p:cNvGrpSpPr/>
          <p:nvPr/>
        </p:nvGrpSpPr>
        <p:grpSpPr>
          <a:xfrm>
            <a:off x="5474139" y="4450173"/>
            <a:ext cx="395045" cy="425589"/>
            <a:chOff x="977625" y="3269343"/>
            <a:chExt cx="460843" cy="421182"/>
          </a:xfrm>
        </p:grpSpPr>
        <p:sp>
          <p:nvSpPr>
            <p:cNvPr id="42" name="Google Shape;267;p29">
              <a:extLst>
                <a:ext uri="{FF2B5EF4-FFF2-40B4-BE49-F238E27FC236}">
                  <a16:creationId xmlns:a16="http://schemas.microsoft.com/office/drawing/2014/main" id="{930D17C6-3664-AB46-94C8-61F6C6D67F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77;p29">
              <a:extLst>
                <a:ext uri="{FF2B5EF4-FFF2-40B4-BE49-F238E27FC236}">
                  <a16:creationId xmlns:a16="http://schemas.microsoft.com/office/drawing/2014/main" id="{B9C96EB5-B803-7749-8CA3-98DD8492E8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44" name="Google Shape;278;p29">
                <a:extLst>
                  <a:ext uri="{FF2B5EF4-FFF2-40B4-BE49-F238E27FC236}">
                    <a16:creationId xmlns:a16="http://schemas.microsoft.com/office/drawing/2014/main" id="{92C02985-26F2-4C4B-B3E9-BE74BDF779A1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9;p29">
                <a:extLst>
                  <a:ext uri="{FF2B5EF4-FFF2-40B4-BE49-F238E27FC236}">
                    <a16:creationId xmlns:a16="http://schemas.microsoft.com/office/drawing/2014/main" id="{77104D62-5033-4B4E-9B7F-5495A6BB385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D31E5DD-7B86-354F-A728-B6A9B0B7110B}"/>
              </a:ext>
            </a:extLst>
          </p:cNvPr>
          <p:cNvSpPr txBox="1"/>
          <p:nvPr/>
        </p:nvSpPr>
        <p:spPr>
          <a:xfrm>
            <a:off x="5893166" y="4393133"/>
            <a:ext cx="32508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Prefer small aggregate size.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To avoid long-range interpolation.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2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0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5. Interpolation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lt1"/>
                </a:solidFill>
              </a:rPr>
              <a:t>is </a:t>
            </a:r>
            <a:r>
              <a:rPr lang="en-US" u="sng" dirty="0">
                <a:solidFill>
                  <a:schemeClr val="lt1"/>
                </a:solidFill>
              </a:rPr>
              <a:t>constructed</a:t>
            </a:r>
            <a:r>
              <a:rPr lang="en-US" dirty="0">
                <a:solidFill>
                  <a:schemeClr val="lt1"/>
                </a:solidFill>
              </a:rPr>
              <a:t> to accurately reproduce TFs, but </a:t>
            </a:r>
            <a:r>
              <a:rPr lang="en-US" u="sng" dirty="0">
                <a:solidFill>
                  <a:schemeClr val="lt1"/>
                </a:solidFill>
              </a:rPr>
              <a:t>tested</a:t>
            </a:r>
            <a:r>
              <a:rPr lang="en-US" dirty="0">
                <a:solidFill>
                  <a:schemeClr val="lt1"/>
                </a:solidFill>
              </a:rPr>
              <a:t> via two-level cycle rates.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1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50C8028-C3BD-3B47-8BA3-5FCD9A3DEB1C}"/>
              </a:ext>
            </a:extLst>
          </p:cNvPr>
          <p:cNvSpPr/>
          <p:nvPr/>
        </p:nvSpPr>
        <p:spPr>
          <a:xfrm>
            <a:off x="3526592" y="22726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6D634-6E25-D542-9B55-8AD91852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346" cy="857400"/>
          </a:xfrm>
        </p:spPr>
        <p:txBody>
          <a:bodyPr/>
          <a:lstStyle/>
          <a:p>
            <a:r>
              <a:rPr lang="en-US" dirty="0"/>
              <a:t>Least-Squares Fitting to TFs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8365-A4FF-FF44-BF0A-FCF1CFAF9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A7F61C-741E-8440-84B9-FADFA365767B}"/>
              </a:ext>
            </a:extLst>
          </p:cNvPr>
          <p:cNvCxnSpPr/>
          <p:nvPr/>
        </p:nvCxnSpPr>
        <p:spPr>
          <a:xfrm>
            <a:off x="1070442" y="24010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49E2686-7778-984E-B0F8-C2E14BDAFD1C}"/>
              </a:ext>
            </a:extLst>
          </p:cNvPr>
          <p:cNvSpPr/>
          <p:nvPr/>
        </p:nvSpPr>
        <p:spPr>
          <a:xfrm>
            <a:off x="1200341" y="23372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9C0E2B-0809-BD4C-B684-129380E307CB}"/>
              </a:ext>
            </a:extLst>
          </p:cNvPr>
          <p:cNvSpPr/>
          <p:nvPr/>
        </p:nvSpPr>
        <p:spPr>
          <a:xfrm>
            <a:off x="1989245" y="23372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ABF28B-6B77-D240-BF1A-D769A7BE5036}"/>
              </a:ext>
            </a:extLst>
          </p:cNvPr>
          <p:cNvSpPr/>
          <p:nvPr/>
        </p:nvSpPr>
        <p:spPr>
          <a:xfrm>
            <a:off x="2778149" y="23372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E4193F-EAD8-3C4B-9F7F-B8DA6C8E04FF}"/>
              </a:ext>
            </a:extLst>
          </p:cNvPr>
          <p:cNvSpPr/>
          <p:nvPr/>
        </p:nvSpPr>
        <p:spPr>
          <a:xfrm>
            <a:off x="3579030" y="23372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7E59DB-7C3F-1443-9419-F11D883F8B65}"/>
              </a:ext>
            </a:extLst>
          </p:cNvPr>
          <p:cNvSpPr/>
          <p:nvPr/>
        </p:nvSpPr>
        <p:spPr>
          <a:xfrm>
            <a:off x="4344447" y="23284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08B962-AF9B-214E-9223-A55D297D0EA5}"/>
              </a:ext>
            </a:extLst>
          </p:cNvPr>
          <p:cNvSpPr/>
          <p:nvPr/>
        </p:nvSpPr>
        <p:spPr>
          <a:xfrm>
            <a:off x="5144861" y="23284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A2037-77FF-6A4E-B0F6-47AF268A2E08}"/>
              </a:ext>
            </a:extLst>
          </p:cNvPr>
          <p:cNvSpPr/>
          <p:nvPr/>
        </p:nvSpPr>
        <p:spPr>
          <a:xfrm>
            <a:off x="5933765" y="23342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F22096-8336-2C4A-9F12-1CDDC50E71D5}"/>
              </a:ext>
            </a:extLst>
          </p:cNvPr>
          <p:cNvSpPr/>
          <p:nvPr/>
        </p:nvSpPr>
        <p:spPr>
          <a:xfrm>
            <a:off x="6722669" y="23304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/>
              <p:nvPr/>
            </p:nvSpPr>
            <p:spPr>
              <a:xfrm>
                <a:off x="3480332" y="19697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2" y="1969764"/>
                <a:ext cx="32531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/>
              <p:nvPr/>
            </p:nvSpPr>
            <p:spPr>
              <a:xfrm>
                <a:off x="3898093" y="19667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93" y="1966708"/>
                <a:ext cx="3253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/>
              <p:nvPr/>
            </p:nvSpPr>
            <p:spPr>
              <a:xfrm>
                <a:off x="4278759" y="1965519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759" y="1965519"/>
                <a:ext cx="32531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/>
              <p:nvPr/>
            </p:nvSpPr>
            <p:spPr>
              <a:xfrm>
                <a:off x="4651474" y="196104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74" y="1961045"/>
                <a:ext cx="325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A2C06ECC-4F49-8349-912B-31F0F90B6F04}"/>
              </a:ext>
            </a:extLst>
          </p:cNvPr>
          <p:cNvSpPr/>
          <p:nvPr/>
        </p:nvSpPr>
        <p:spPr>
          <a:xfrm>
            <a:off x="4143312" y="26701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77050B-338A-CC47-BEF3-B70BCF2BA534}"/>
              </a:ext>
            </a:extLst>
          </p:cNvPr>
          <p:cNvSpPr/>
          <p:nvPr/>
        </p:nvSpPr>
        <p:spPr>
          <a:xfrm>
            <a:off x="1589809" y="23372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8B3F51-6EE1-204E-94F7-93907BE1215B}"/>
              </a:ext>
            </a:extLst>
          </p:cNvPr>
          <p:cNvSpPr/>
          <p:nvPr/>
        </p:nvSpPr>
        <p:spPr>
          <a:xfrm>
            <a:off x="2378713" y="23372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D5CFB40-4465-DB4F-B9E4-C369F8EB66E2}"/>
              </a:ext>
            </a:extLst>
          </p:cNvPr>
          <p:cNvSpPr/>
          <p:nvPr/>
        </p:nvSpPr>
        <p:spPr>
          <a:xfrm>
            <a:off x="3167617" y="23372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52CDF5-3AE4-6C48-940C-5C7A649B07A8}"/>
              </a:ext>
            </a:extLst>
          </p:cNvPr>
          <p:cNvSpPr/>
          <p:nvPr/>
        </p:nvSpPr>
        <p:spPr>
          <a:xfrm>
            <a:off x="3968498" y="23372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688CA5-7373-5C4C-83E6-CB0E9DE1B1BA}"/>
              </a:ext>
            </a:extLst>
          </p:cNvPr>
          <p:cNvSpPr/>
          <p:nvPr/>
        </p:nvSpPr>
        <p:spPr>
          <a:xfrm>
            <a:off x="4733915" y="23284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925D8E-F117-C547-9ECF-E95DCD83BFF1}"/>
              </a:ext>
            </a:extLst>
          </p:cNvPr>
          <p:cNvSpPr/>
          <p:nvPr/>
        </p:nvSpPr>
        <p:spPr>
          <a:xfrm>
            <a:off x="5534329" y="23284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40578F-19FD-3E4D-AB21-10D3B671DBA1}"/>
              </a:ext>
            </a:extLst>
          </p:cNvPr>
          <p:cNvSpPr/>
          <p:nvPr/>
        </p:nvSpPr>
        <p:spPr>
          <a:xfrm>
            <a:off x="6323233" y="23342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D2C97F-AB9B-6D4A-8083-CDD3C1F4AEA6}"/>
              </a:ext>
            </a:extLst>
          </p:cNvPr>
          <p:cNvSpPr/>
          <p:nvPr/>
        </p:nvSpPr>
        <p:spPr>
          <a:xfrm>
            <a:off x="7112137" y="23304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A1DD05-115A-A04E-AA2D-976CB52BD0A9}"/>
              </a:ext>
            </a:extLst>
          </p:cNvPr>
          <p:cNvSpPr/>
          <p:nvPr/>
        </p:nvSpPr>
        <p:spPr>
          <a:xfrm>
            <a:off x="4143312" y="30257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F1C002-247D-3642-81D3-FDF555632074}"/>
              </a:ext>
            </a:extLst>
          </p:cNvPr>
          <p:cNvSpPr/>
          <p:nvPr/>
        </p:nvSpPr>
        <p:spPr>
          <a:xfrm>
            <a:off x="5717271" y="26655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3171DF3-2F48-5F47-A0EB-CFD8980D08B6}"/>
              </a:ext>
            </a:extLst>
          </p:cNvPr>
          <p:cNvSpPr/>
          <p:nvPr/>
        </p:nvSpPr>
        <p:spPr>
          <a:xfrm>
            <a:off x="5717271" y="30211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5995B8-C95C-DF47-AF13-C3648C28E422}"/>
              </a:ext>
            </a:extLst>
          </p:cNvPr>
          <p:cNvCxnSpPr>
            <a:cxnSpLocks/>
          </p:cNvCxnSpPr>
          <p:nvPr/>
        </p:nvCxnSpPr>
        <p:spPr>
          <a:xfrm flipV="1">
            <a:off x="4299168" y="2493297"/>
            <a:ext cx="136833" cy="136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9A7F7B-0754-844F-B902-F8E0623E3A48}"/>
              </a:ext>
            </a:extLst>
          </p:cNvPr>
          <p:cNvCxnSpPr>
            <a:cxnSpLocks/>
          </p:cNvCxnSpPr>
          <p:nvPr/>
        </p:nvCxnSpPr>
        <p:spPr>
          <a:xfrm flipV="1">
            <a:off x="4341697" y="2527172"/>
            <a:ext cx="136833" cy="480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5D8E5BB-D875-C34A-BEA6-0BAA9DA0BB2B}"/>
              </a:ext>
            </a:extLst>
          </p:cNvPr>
          <p:cNvCxnSpPr>
            <a:cxnSpLocks/>
          </p:cNvCxnSpPr>
          <p:nvPr/>
        </p:nvCxnSpPr>
        <p:spPr>
          <a:xfrm flipH="1" flipV="1">
            <a:off x="4494097" y="2527172"/>
            <a:ext cx="1158065" cy="235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5C4C71B-A731-2F4C-8186-EB66A28D4DA3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2630130"/>
            <a:ext cx="1080162" cy="391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633BA0-3B77-C04C-9462-53A8F3721141}"/>
              </a:ext>
            </a:extLst>
          </p:cNvPr>
          <p:cNvGrpSpPr/>
          <p:nvPr/>
        </p:nvGrpSpPr>
        <p:grpSpPr>
          <a:xfrm>
            <a:off x="7706797" y="795326"/>
            <a:ext cx="1046420" cy="1625827"/>
            <a:chOff x="1786100" y="2288284"/>
            <a:chExt cx="1046420" cy="162582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624DF95-85A4-1B4D-9CBF-FFCE81C21BBD}"/>
                </a:ext>
              </a:extLst>
            </p:cNvPr>
            <p:cNvSpPr/>
            <p:nvPr/>
          </p:nvSpPr>
          <p:spPr>
            <a:xfrm>
              <a:off x="1786724" y="2680433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698874D-B237-C244-B1E3-D22522D010B2}"/>
                </a:ext>
              </a:extLst>
            </p:cNvPr>
            <p:cNvSpPr/>
            <p:nvPr/>
          </p:nvSpPr>
          <p:spPr>
            <a:xfrm>
              <a:off x="2047861" y="2680433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D14E4F9-2676-6F4A-93D3-A63E0473D6AC}"/>
                </a:ext>
              </a:extLst>
            </p:cNvPr>
            <p:cNvSpPr/>
            <p:nvPr/>
          </p:nvSpPr>
          <p:spPr>
            <a:xfrm>
              <a:off x="2308998" y="2680433"/>
              <a:ext cx="261137" cy="249129"/>
            </a:xfrm>
            <a:prstGeom prst="rect">
              <a:avLst/>
            </a:prstGeom>
            <a:solidFill>
              <a:srgbClr val="7030A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D085E4-AE00-8D44-8C84-0594203678FD}"/>
                </a:ext>
              </a:extLst>
            </p:cNvPr>
            <p:cNvSpPr/>
            <p:nvPr/>
          </p:nvSpPr>
          <p:spPr>
            <a:xfrm>
              <a:off x="2570135" y="2680433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CCAE0D6-EC14-4249-8857-172F942410B7}"/>
                    </a:ext>
                  </a:extLst>
                </p:cNvPr>
                <p:cNvSpPr txBox="1"/>
                <p:nvPr/>
              </p:nvSpPr>
              <p:spPr>
                <a:xfrm>
                  <a:off x="1989650" y="2288284"/>
                  <a:ext cx="677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CCAE0D6-EC14-4249-8857-172F94241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9650" y="2288284"/>
                  <a:ext cx="67796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8A9A778-0A83-FA4F-B1F3-BD30666F3E70}"/>
                </a:ext>
              </a:extLst>
            </p:cNvPr>
            <p:cNvGrpSpPr/>
            <p:nvPr/>
          </p:nvGrpSpPr>
          <p:grpSpPr>
            <a:xfrm>
              <a:off x="1786724" y="2922142"/>
              <a:ext cx="1044548" cy="249129"/>
              <a:chOff x="7669162" y="1079372"/>
              <a:chExt cx="1044548" cy="24912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246DCDE-0ED1-EC41-83AE-30C09E27A4A6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BBE8CC-FC40-9243-AC15-BC7DC36CD86C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23ACC61-5145-7940-A531-E74877D9324B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rgbClr val="7030A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5C6AC0-679D-0545-8C91-04614DBB9F41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E0676D9-88B4-F041-A616-0F8FEF885425}"/>
                </a:ext>
              </a:extLst>
            </p:cNvPr>
            <p:cNvGrpSpPr/>
            <p:nvPr/>
          </p:nvGrpSpPr>
          <p:grpSpPr>
            <a:xfrm>
              <a:off x="1786100" y="3172021"/>
              <a:ext cx="1046420" cy="742090"/>
              <a:chOff x="7728862" y="1728327"/>
              <a:chExt cx="1046420" cy="74209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6D4677F-C421-2D43-9240-584F8D0CD69D}"/>
                  </a:ext>
                </a:extLst>
              </p:cNvPr>
              <p:cNvGrpSpPr/>
              <p:nvPr/>
            </p:nvGrpSpPr>
            <p:grpSpPr>
              <a:xfrm>
                <a:off x="7728862" y="1973422"/>
                <a:ext cx="1046420" cy="254598"/>
                <a:chOff x="7667290" y="1079372"/>
                <a:chExt cx="1046420" cy="254598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118D0975-DA83-A241-9589-7172C50D7427}"/>
                    </a:ext>
                  </a:extLst>
                </p:cNvPr>
                <p:cNvSpPr/>
                <p:nvPr/>
              </p:nvSpPr>
              <p:spPr>
                <a:xfrm>
                  <a:off x="7667290" y="1084841"/>
                  <a:ext cx="261137" cy="24912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EEA98045-2E72-264E-8769-F457832A6A71}"/>
                    </a:ext>
                  </a:extLst>
                </p:cNvPr>
                <p:cNvSpPr/>
                <p:nvPr/>
              </p:nvSpPr>
              <p:spPr>
                <a:xfrm>
                  <a:off x="7930299" y="1079372"/>
                  <a:ext cx="261137" cy="24912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61CD6AF-BE0C-2640-B8C7-32E6F6249EFE}"/>
                    </a:ext>
                  </a:extLst>
                </p:cNvPr>
                <p:cNvSpPr/>
                <p:nvPr/>
              </p:nvSpPr>
              <p:spPr>
                <a:xfrm>
                  <a:off x="8191436" y="1079372"/>
                  <a:ext cx="261137" cy="249129"/>
                </a:xfrm>
                <a:prstGeom prst="rect">
                  <a:avLst/>
                </a:prstGeom>
                <a:solidFill>
                  <a:srgbClr val="7030A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7FFA2A3-7E13-D443-97F2-03DBB01257CD}"/>
                    </a:ext>
                  </a:extLst>
                </p:cNvPr>
                <p:cNvSpPr/>
                <p:nvPr/>
              </p:nvSpPr>
              <p:spPr>
                <a:xfrm>
                  <a:off x="8452573" y="1079372"/>
                  <a:ext cx="261137" cy="24912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1585027-5ABA-C44C-B24F-AF8898841C76}"/>
                  </a:ext>
                </a:extLst>
              </p:cNvPr>
              <p:cNvGrpSpPr/>
              <p:nvPr/>
            </p:nvGrpSpPr>
            <p:grpSpPr>
              <a:xfrm>
                <a:off x="7729486" y="1728327"/>
                <a:ext cx="1044548" cy="249129"/>
                <a:chOff x="7669162" y="1079372"/>
                <a:chExt cx="1044548" cy="249129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99ED1D3-891A-FB40-9C2F-B3A9D91F3304}"/>
                    </a:ext>
                  </a:extLst>
                </p:cNvPr>
                <p:cNvSpPr/>
                <p:nvPr/>
              </p:nvSpPr>
              <p:spPr>
                <a:xfrm>
                  <a:off x="7669162" y="1079372"/>
                  <a:ext cx="261137" cy="24912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CBC6BE95-4354-ED46-A2A8-216622D3C4E0}"/>
                    </a:ext>
                  </a:extLst>
                </p:cNvPr>
                <p:cNvSpPr/>
                <p:nvPr/>
              </p:nvSpPr>
              <p:spPr>
                <a:xfrm>
                  <a:off x="7930299" y="1079372"/>
                  <a:ext cx="261137" cy="24912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2D526D2-C4B9-B54B-9552-1D90D428CF72}"/>
                    </a:ext>
                  </a:extLst>
                </p:cNvPr>
                <p:cNvSpPr/>
                <p:nvPr/>
              </p:nvSpPr>
              <p:spPr>
                <a:xfrm>
                  <a:off x="8191436" y="1079372"/>
                  <a:ext cx="261137" cy="249129"/>
                </a:xfrm>
                <a:prstGeom prst="rect">
                  <a:avLst/>
                </a:prstGeom>
                <a:solidFill>
                  <a:srgbClr val="7030A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4655618-22E8-7D4A-8828-304DC061009F}"/>
                    </a:ext>
                  </a:extLst>
                </p:cNvPr>
                <p:cNvSpPr/>
                <p:nvPr/>
              </p:nvSpPr>
              <p:spPr>
                <a:xfrm>
                  <a:off x="8452573" y="1079372"/>
                  <a:ext cx="261137" cy="24912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19DBF827-5DA9-F146-A975-1858BFBD2A48}"/>
                  </a:ext>
                </a:extLst>
              </p:cNvPr>
              <p:cNvGrpSpPr/>
              <p:nvPr/>
            </p:nvGrpSpPr>
            <p:grpSpPr>
              <a:xfrm>
                <a:off x="7729486" y="2221288"/>
                <a:ext cx="1044548" cy="249129"/>
                <a:chOff x="7669162" y="1079372"/>
                <a:chExt cx="1044548" cy="249129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D6305D1-9511-E34F-82D9-F7000322611F}"/>
                    </a:ext>
                  </a:extLst>
                </p:cNvPr>
                <p:cNvSpPr/>
                <p:nvPr/>
              </p:nvSpPr>
              <p:spPr>
                <a:xfrm>
                  <a:off x="7669162" y="1079372"/>
                  <a:ext cx="261137" cy="24912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D6CB55B-E157-9B4B-B849-8FF621729A98}"/>
                    </a:ext>
                  </a:extLst>
                </p:cNvPr>
                <p:cNvSpPr/>
                <p:nvPr/>
              </p:nvSpPr>
              <p:spPr>
                <a:xfrm>
                  <a:off x="7930299" y="1079372"/>
                  <a:ext cx="261137" cy="24912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9B38591-8367-8541-8968-093688F95AE1}"/>
                    </a:ext>
                  </a:extLst>
                </p:cNvPr>
                <p:cNvSpPr/>
                <p:nvPr/>
              </p:nvSpPr>
              <p:spPr>
                <a:xfrm>
                  <a:off x="8191436" y="1079372"/>
                  <a:ext cx="261137" cy="249129"/>
                </a:xfrm>
                <a:prstGeom prst="rect">
                  <a:avLst/>
                </a:prstGeom>
                <a:solidFill>
                  <a:srgbClr val="7030A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20F9A1F-3D41-A546-BBF3-4A5F4BDA2423}"/>
                    </a:ext>
                  </a:extLst>
                </p:cNvPr>
                <p:cNvSpPr/>
                <p:nvPr/>
              </p:nvSpPr>
              <p:spPr>
                <a:xfrm>
                  <a:off x="8452573" y="1079372"/>
                  <a:ext cx="261137" cy="24912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AFF9944-3574-1741-BD03-7D1583B05FE8}"/>
                  </a:ext>
                </a:extLst>
              </p:cNvPr>
              <p:cNvSpPr txBox="1"/>
              <p:nvPr/>
            </p:nvSpPr>
            <p:spPr>
              <a:xfrm>
                <a:off x="7574199" y="2663900"/>
                <a:ext cx="13800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AFF9944-3574-1741-BD03-7D1583B05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199" y="2663900"/>
                <a:ext cx="138005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Placeholder 16">
                <a:extLst>
                  <a:ext uri="{FF2B5EF4-FFF2-40B4-BE49-F238E27FC236}">
                    <a16:creationId xmlns:a16="http://schemas.microsoft.com/office/drawing/2014/main" id="{C7FF0527-460B-7E4A-ADC3-78A73B10B7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99418" y="3575129"/>
                <a:ext cx="6462600" cy="1006012"/>
              </a:xfrm>
            </p:spPr>
            <p:txBody>
              <a:bodyPr/>
              <a:lstStyle/>
              <a:p>
                <a:r>
                  <a:rPr lang="en-US" dirty="0"/>
                  <a:t>Caliber = 2: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/>
                  <a:t>Caliber = 4</a:t>
                </a:r>
              </a:p>
            </p:txBody>
          </p:sp>
        </mc:Choice>
        <mc:Fallback>
          <p:sp>
            <p:nvSpPr>
              <p:cNvPr id="17" name="Text Placeholder 16">
                <a:extLst>
                  <a:ext uri="{FF2B5EF4-FFF2-40B4-BE49-F238E27FC236}">
                    <a16:creationId xmlns:a16="http://schemas.microsoft.com/office/drawing/2014/main" id="{C7FF0527-460B-7E4A-ADC3-78A73B10B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99418" y="3575129"/>
                <a:ext cx="6462600" cy="1006012"/>
              </a:xfr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70" grpId="0" animBg="1"/>
      <p:bldP spid="71" grpId="0" animBg="1"/>
      <p:bldP spid="10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813557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Mock cycle predicts the ‘ideal’ 2-level rates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62926004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r>
                                  <a:rPr lang="en-US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ar-AE"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𝑨𝑷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62926004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5263" t="-6667" r="-8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5263" t="-6667" r="-7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5263" t="-6667" r="-6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5263" t="-6667" r="-5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5263" t="-6667" r="-4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5263" t="-6667" r="-3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05263" t="-6667" r="-2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18571" t="-6667" r="-10000" b="-35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217500" r="-912281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325641" r="-912281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415000" r="-912281" b="-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270428"/>
                <a:ext cx="151411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</a:p>
              <a:p>
                <a:r>
                  <a:rPr lang="en-US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𝜈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=30</m:t>
                    </m:r>
                  </m:oMath>
                </a14:m>
                <a:endParaRPr lang="en-US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270428"/>
                <a:ext cx="1514111" cy="584775"/>
              </a:xfrm>
              <a:prstGeom prst="rect">
                <a:avLst/>
              </a:prstGeom>
              <a:blipFill>
                <a:blip r:embed="rId4"/>
                <a:stretch>
                  <a:fillRect l="-826" t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74C0F8F-C3C1-0842-A882-2C3D0CF1B1AD}"/>
              </a:ext>
            </a:extLst>
          </p:cNvPr>
          <p:cNvGrpSpPr/>
          <p:nvPr/>
        </p:nvGrpSpPr>
        <p:grpSpPr>
          <a:xfrm>
            <a:off x="3662018" y="4321228"/>
            <a:ext cx="395045" cy="425589"/>
            <a:chOff x="977625" y="3269343"/>
            <a:chExt cx="460843" cy="421182"/>
          </a:xfrm>
        </p:grpSpPr>
        <p:sp>
          <p:nvSpPr>
            <p:cNvPr id="8" name="Google Shape;267;p29">
              <a:extLst>
                <a:ext uri="{FF2B5EF4-FFF2-40B4-BE49-F238E27FC236}">
                  <a16:creationId xmlns:a16="http://schemas.microsoft.com/office/drawing/2014/main" id="{3F3D8DF0-3FBB-F447-972E-61AC1FBBEF2E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77;p29">
              <a:extLst>
                <a:ext uri="{FF2B5EF4-FFF2-40B4-BE49-F238E27FC236}">
                  <a16:creationId xmlns:a16="http://schemas.microsoft.com/office/drawing/2014/main" id="{52D54EE7-F9F4-B340-B8FC-49F5B89BF867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0" name="Google Shape;278;p29">
                <a:extLst>
                  <a:ext uri="{FF2B5EF4-FFF2-40B4-BE49-F238E27FC236}">
                    <a16:creationId xmlns:a16="http://schemas.microsoft.com/office/drawing/2014/main" id="{A82A5807-DC2D-E541-AE9E-8A451922683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79;p29">
                <a:extLst>
                  <a:ext uri="{FF2B5EF4-FFF2-40B4-BE49-F238E27FC236}">
                    <a16:creationId xmlns:a16="http://schemas.microsoft.com/office/drawing/2014/main" id="{AD90C16F-A217-7B45-9AE5-F3BBDA130FF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/>
              <p:nvPr/>
            </p:nvSpPr>
            <p:spPr>
              <a:xfrm>
                <a:off x="4081045" y="4264188"/>
                <a:ext cx="4529555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2-level rate guide the choice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TF 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or unexplained variance are bad predictors.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45" y="4264188"/>
                <a:ext cx="4529555" cy="507831"/>
              </a:xfrm>
              <a:prstGeom prst="rect">
                <a:avLst/>
              </a:prstGeom>
              <a:blipFill>
                <a:blip r:embed="rId5"/>
                <a:stretch>
                  <a:fillRect l="-838" t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2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AMG work for many new problems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Formulate generalized guiding principles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A19F-A564-C146-9CEC-397C2416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Coarse-level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B70BB-A01F-D442-8F4B-B2B4B3A1BC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168F69-78FE-2B45-87D5-794EB8365A14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31A1A4-7EC5-5847-A700-249E89A3D40A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B177FD-3950-0A4C-A7E3-3462DE12C461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A0B133-2976-9C44-8787-AFD72A03C400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5953C-BDFC-F142-A0CD-11ECFB0958B5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07275-420D-D641-998F-DFDCB54ED801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6874B-8434-1549-9E5D-0D598CD86424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6E96D2-2B76-C34F-A62C-D7303A4E0A20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1C3D6B-1E61-604B-B467-58C518A9149B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F0ED3D-C817-D94F-9DD9-E0D0A7FBD3ED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C347A6-B023-F043-A0F9-1AD01D273DB8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79F532-F54F-144B-85F2-EE88576EBA35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006101-B446-944F-A5C3-27B0C796353F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237503-2241-414E-B2B9-6DAF8213F1E7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6DA48D-B198-4545-8F58-545E4E7F133F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462E80-3EDD-C842-A6FA-29802D89AB4E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85D7D-3A64-4B42-A80A-E8CF9A1240BA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718863-A010-C444-8705-AC565D52FE3F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3B77F6-71EF-7548-A411-7E700A89C071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ADACDA-4C3F-AF4E-AFBF-62F1DABE6F6F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3CE16D-0984-1E41-B766-9DFF4DD38D43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459E5-9D49-3042-BAEE-3A46588036DB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AAF7F-07C0-D047-BACC-5E7EC716EFA3}"/>
              </a:ext>
            </a:extLst>
          </p:cNvPr>
          <p:cNvSpPr/>
          <p:nvPr/>
        </p:nvSpPr>
        <p:spPr>
          <a:xfrm>
            <a:off x="2530522" y="199359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4B376-F576-0C40-91A8-DD3C54E9DFE2}"/>
              </a:ext>
            </a:extLst>
          </p:cNvPr>
          <p:cNvSpPr/>
          <p:nvPr/>
        </p:nvSpPr>
        <p:spPr>
          <a:xfrm>
            <a:off x="2530522" y="234919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/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sSup>
                        <m:sSupPr>
                          <m:ctrlPr>
                            <a:rPr lang="ar-AE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pPr>
                        <m:e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𝑅</m:t>
                          </m:r>
                        </m:e>
                        <m:sup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blipFill>
                <a:blip r:embed="rId2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/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𝑃</m:t>
                      </m:r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773F48-DDB3-4D4A-A9E7-C6EE97631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72231"/>
              </p:ext>
            </p:extLst>
          </p:nvPr>
        </p:nvGraphicFramePr>
        <p:xfrm>
          <a:off x="1705956" y="2844482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77948439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432200156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00473470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51621936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035121320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502079419"/>
                    </a:ext>
                  </a:extLst>
                </a:gridCol>
              </a:tblGrid>
              <a:tr h="302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0.34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1032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-1.46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7129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CDC9A5C-B634-7348-8C24-5AD932DF6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39244"/>
              </p:ext>
            </p:extLst>
          </p:nvPr>
        </p:nvGraphicFramePr>
        <p:xfrm>
          <a:off x="1722862" y="3726331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5687458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994150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580852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91498605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185376755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6365788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606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-0.63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2272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3F1422-34ED-E54E-BA8C-523F691B8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80493"/>
              </p:ext>
            </p:extLst>
          </p:nvPr>
        </p:nvGraphicFramePr>
        <p:xfrm>
          <a:off x="3301700" y="1335054"/>
          <a:ext cx="2264435" cy="228600"/>
        </p:xfrm>
        <a:graphic>
          <a:graphicData uri="http://schemas.openxmlformats.org/drawingml/2006/table">
            <a:tbl>
              <a:tblPr/>
              <a:tblGrid>
                <a:gridCol w="452887">
                  <a:extLst>
                    <a:ext uri="{9D8B030D-6E8A-4147-A177-3AD203B41FA5}">
                      <a16:colId xmlns:a16="http://schemas.microsoft.com/office/drawing/2014/main" val="240558707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2892227571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699625099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163455450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952067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-2.23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4194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5A5212C-5084-7441-8BE3-AFAF490A84FF}"/>
              </a:ext>
            </a:extLst>
          </p:cNvPr>
          <p:cNvSpPr txBox="1"/>
          <p:nvPr/>
        </p:nvSpPr>
        <p:spPr>
          <a:xfrm>
            <a:off x="7493800" y="3418554"/>
            <a:ext cx="136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Ray Equations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860F5-01F7-4949-A4FC-24332102506B}"/>
              </a:ext>
            </a:extLst>
          </p:cNvPr>
          <p:cNvSpPr txBox="1"/>
          <p:nvPr/>
        </p:nvSpPr>
        <p:spPr>
          <a:xfrm>
            <a:off x="7493799" y="1255544"/>
            <a:ext cx="1535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Wave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A8152-6F1A-534D-99B9-7A03A361747F}"/>
                  </a:ext>
                </a:extLst>
              </p:cNvPr>
              <p:cNvSpPr txBox="1"/>
              <p:nvPr/>
            </p:nvSpPr>
            <p:spPr>
              <a:xfrm>
                <a:off x="609655" y="4519859"/>
                <a:ext cx="78709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Symmetrize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replace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𝑅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𝑄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 (by small edit) and use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𝑄𝐴𝑃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 instead. Does not affect initial cycles.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A8152-6F1A-534D-99B9-7A03A3617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5" y="4519859"/>
                <a:ext cx="7870920" cy="307777"/>
              </a:xfrm>
              <a:prstGeom prst="rect">
                <a:avLst/>
              </a:prstGeom>
              <a:blipFill>
                <a:blip r:embed="rId4"/>
                <a:stretch>
                  <a:fillRect l="-323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8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87ED-14AA-E64F-A816-0F6F5633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</p:spPr>
        <p:txBody>
          <a:bodyPr/>
          <a:lstStyle/>
          <a:p>
            <a:r>
              <a:rPr lang="en-US" dirty="0"/>
              <a:t>Coarse Variables capture local TF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1FC1C-E4E9-D646-B903-986D1D31E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 descr="Chart, line chart, polygon&#10;&#10;Description automatically generated">
            <a:extLst>
              <a:ext uri="{FF2B5EF4-FFF2-40B4-BE49-F238E27FC236}">
                <a16:creationId xmlns:a16="http://schemas.microsoft.com/office/drawing/2014/main" id="{D75B2AC7-4C16-0B47-9B41-0FF637B6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861" y="1292119"/>
            <a:ext cx="4859971" cy="371831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6C2FD5E-0536-A345-8964-0F3129C9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215788"/>
            <a:ext cx="2538436" cy="19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2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6. Bootstrap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Improves and reveals test functions as more levels are gradually added to the multilevel solver.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0" y="72143"/>
            <a:ext cx="8342530" cy="857400"/>
          </a:xfrm>
        </p:spPr>
        <p:txBody>
          <a:bodyPr/>
          <a:lstStyle/>
          <a:p>
            <a:r>
              <a:rPr lang="en-US" dirty="0"/>
              <a:t>Improve TFs while adding levels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3EB2-7C25-2646-8A42-FACE23BA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920" y="3844092"/>
            <a:ext cx="8233180" cy="1117574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Only good </a:t>
            </a:r>
            <a:r>
              <a:rPr lang="en-US" sz="2000" dirty="0">
                <a:solidFill>
                  <a:srgbClr val="C00000"/>
                </a:solidFill>
              </a:rPr>
              <a:t>shrinkage</a:t>
            </a:r>
            <a:r>
              <a:rPr lang="en-US" sz="2000" dirty="0">
                <a:solidFill>
                  <a:schemeClr val="tx1"/>
                </a:solidFill>
              </a:rPr>
              <a:t> is needed, not asymptotic convergence.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Near null-space functions eventually revealed after many levels.</a:t>
            </a:r>
            <a:endParaRPr lang="en-US" sz="1800" dirty="0">
              <a:solidFill>
                <a:schemeClr val="tx1"/>
              </a:solidFill>
            </a:endParaRPr>
          </a:p>
          <a:p>
            <a:pPr marL="5334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774ADA-0E3C-0249-B900-971CBCB2BF5A}"/>
              </a:ext>
            </a:extLst>
          </p:cNvPr>
          <p:cNvGrpSpPr/>
          <p:nvPr/>
        </p:nvGrpSpPr>
        <p:grpSpPr>
          <a:xfrm>
            <a:off x="2254164" y="1111482"/>
            <a:ext cx="4210136" cy="2550683"/>
            <a:chOff x="5444293" y="2911206"/>
            <a:chExt cx="3494475" cy="197222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B24270-8D53-4F47-8099-4EF3112A7328}"/>
                </a:ext>
              </a:extLst>
            </p:cNvPr>
            <p:cNvSpPr/>
            <p:nvPr/>
          </p:nvSpPr>
          <p:spPr>
            <a:xfrm>
              <a:off x="5444293" y="2911206"/>
              <a:ext cx="3365753" cy="1972228"/>
            </a:xfrm>
            <a:prstGeom prst="roundRect">
              <a:avLst/>
            </a:prstGeom>
            <a:solidFill>
              <a:srgbClr val="E5F5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/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DFDB26F-64BD-BF44-B69A-00318CED0D9A}"/>
                </a:ext>
              </a:extLst>
            </p:cNvPr>
            <p:cNvSpPr/>
            <p:nvPr/>
          </p:nvSpPr>
          <p:spPr>
            <a:xfrm>
              <a:off x="6497718" y="3705338"/>
              <a:ext cx="556601" cy="254442"/>
            </a:xfrm>
            <a:prstGeom prst="rightArrow">
              <a:avLst/>
            </a:prstGeom>
            <a:solidFill>
              <a:srgbClr val="2185C5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1D075E-320C-814E-A8CA-3897AE078753}"/>
                </a:ext>
              </a:extLst>
            </p:cNvPr>
            <p:cNvSpPr txBox="1"/>
            <p:nvPr/>
          </p:nvSpPr>
          <p:spPr>
            <a:xfrm>
              <a:off x="5444293" y="3546570"/>
              <a:ext cx="109959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Random starts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/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Relax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/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Build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/>
                <p:nvPr/>
              </p:nvSpPr>
              <p:spPr>
                <a:xfrm>
                  <a:off x="7247091" y="4480687"/>
                  <a:ext cx="1415378" cy="2141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Mini-cycle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7091" y="4480687"/>
                  <a:ext cx="1415378" cy="214180"/>
                </a:xfrm>
                <a:prstGeom prst="rect">
                  <a:avLst/>
                </a:prstGeom>
                <a:blipFill>
                  <a:blip r:embed="rId14"/>
                  <a:stretch>
                    <a:fillRect b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895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1024553" y="3916761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=.58</m:t>
                    </m:r>
                  </m:oMath>
                </a14:m>
                <a:r>
                  <a:rPr lang="en-US" sz="14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53" y="3916761"/>
                <a:ext cx="89146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2643250" y="3871129"/>
                <a:ext cx="1127844" cy="531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=.04</m:t>
                    </m:r>
                  </m:oMath>
                </a14:m>
                <a:r>
                  <a:rPr lang="en-US" sz="14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38</m:t>
                    </m:r>
                  </m:oMath>
                </a14:m>
                <a:r>
                  <a:rPr lang="en-US" sz="14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250" y="3871129"/>
                <a:ext cx="1127844" cy="531236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Mini-Cycle Shrinkage in 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2643250" y="3619011"/>
            <a:ext cx="1904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2-level Cycle(2,2;4)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1024871" y="3645760"/>
            <a:ext cx="98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Kaczmarz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34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5289425" y="3699904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D515E1D-181B-A545-8638-560775A3382F}"/>
              </a:ext>
            </a:extLst>
          </p:cNvPr>
          <p:cNvSpPr txBox="1"/>
          <p:nvPr/>
        </p:nvSpPr>
        <p:spPr>
          <a:xfrm>
            <a:off x="5729103" y="3593611"/>
            <a:ext cx="2764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Mini-cycle shrinks well,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more efficiently than relaxation, even if it is asymptotically slow.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pic>
        <p:nvPicPr>
          <p:cNvPr id="2" name="mini_cycle_shrinkage" descr="mini_cycle_shrinkage">
            <a:hlinkClick r:id="" action="ppaction://media"/>
            <a:extLst>
              <a:ext uri="{FF2B5EF4-FFF2-40B4-BE49-F238E27FC236}">
                <a16:creationId xmlns:a16="http://schemas.microsoft.com/office/drawing/2014/main" id="{418C5DD3-BD9E-984C-B757-801B98FFD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557" r="8922"/>
          <a:stretch/>
        </p:blipFill>
        <p:spPr>
          <a:xfrm>
            <a:off x="799106" y="1306905"/>
            <a:ext cx="7545788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1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3-level Cycle Works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982620198"/>
                  </p:ext>
                </p:extLst>
              </p:nvPr>
            </p:nvGraphicFramePr>
            <p:xfrm>
              <a:off x="511277" y="1564481"/>
              <a:ext cx="7759234" cy="275273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2242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93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6154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55061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8474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 Shrinkage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 Shrinkage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.34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982620198"/>
                  </p:ext>
                </p:extLst>
              </p:nvPr>
            </p:nvGraphicFramePr>
            <p:xfrm>
              <a:off x="511277" y="1564481"/>
              <a:ext cx="7759234" cy="275273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2242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93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6154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69904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55061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8474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60317" t="-7692" r="-726984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286" t="-7692" r="-554286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7895" t="-7692" r="-410526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7895" t="-7692" r="-310526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1299" t="-7692" r="-206494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62366" t="-7692" r="-6452" b="-4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483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 Shrinkage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2483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 Shrinkage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.34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511277" y="4592073"/>
                <a:ext cx="146419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𝑄𝐴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, 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77" y="4592073"/>
                <a:ext cx="1464194" cy="261610"/>
              </a:xfrm>
              <a:prstGeom prst="rect">
                <a:avLst/>
              </a:prstGeom>
              <a:blipFill>
                <a:blip r:embed="rId4"/>
                <a:stretch>
                  <a:fillRect t="-454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113554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3" y="3040655"/>
            <a:ext cx="82510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7.  Coarse-level Construction is Local,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978662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which is especially useful for repetitive problems &amp; upscaling.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52" y="285253"/>
            <a:ext cx="8274151" cy="1048811"/>
          </a:xfrm>
        </p:spPr>
        <p:txBody>
          <a:bodyPr/>
          <a:lstStyle/>
          <a:p>
            <a:r>
              <a:rPr lang="en-US" sz="4000" dirty="0"/>
              <a:t>Coarse-level Construction is Local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4785" y="1330013"/>
                <a:ext cx="8658970" cy="3640895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Relaxation is local, so producing TFs is local.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Coarse-variable construction only requires local samples.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/>
                  <a:t>Mock cycle rate well estimated on domain size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Two-level cycle rate well estimated on domain size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>
                    <a:solidFill>
                      <a:srgbClr val="C00000"/>
                    </a:solidFill>
                  </a:rPr>
                  <a:t>Only shrinkage matters, not asymptotic rate.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4785" y="1330013"/>
                <a:ext cx="8658970" cy="3640895"/>
              </a:xfrm>
              <a:blipFill>
                <a:blip r:embed="rId3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302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AMG+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547" y="1309580"/>
            <a:ext cx="8135576" cy="3552300"/>
          </a:xfrm>
        </p:spPr>
        <p:txBody>
          <a:bodyPr/>
          <a:lstStyle/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Relaxation</a:t>
            </a:r>
            <a:r>
              <a:rPr lang="en-US" sz="1600" dirty="0"/>
              <a:t> should have good shrinkage.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Test Functions (TFs) </a:t>
            </a:r>
            <a:r>
              <a:rPr lang="en-US" sz="1600" dirty="0"/>
              <a:t>drive everything: coarsening, interpolation, </a:t>
            </a:r>
            <a:r>
              <a:rPr lang="en-US" sz="1600" dirty="0" err="1"/>
              <a:t>multilevelling</a:t>
            </a:r>
            <a:r>
              <a:rPr lang="en-US" sz="1600" dirty="0"/>
              <a:t>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Coarse-level variables are obtained by </a:t>
            </a:r>
            <a:r>
              <a:rPr lang="en-US" sz="1600" dirty="0">
                <a:solidFill>
                  <a:srgbClr val="C00000"/>
                </a:solidFill>
              </a:rPr>
              <a:t>local TF SVD </a:t>
            </a:r>
            <a:r>
              <a:rPr lang="en-US" sz="1600" dirty="0"/>
              <a:t>and tested by the mock cycle.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Quantitative quality prediction </a:t>
            </a:r>
            <a:r>
              <a:rPr lang="en-US" sz="1600" dirty="0"/>
              <a:t>tools, e.g., the mock cycle, guide the separate design of each multigrid component.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Interpolation</a:t>
            </a:r>
            <a:r>
              <a:rPr lang="en-US" sz="1600" dirty="0"/>
              <a:t> is constructed by least-squares fitting of TF values, but ultimately tested via the 2-level cycle shrinkage factor.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TFs &amp; cycle are iteratively improve each other via </a:t>
            </a:r>
            <a:r>
              <a:rPr lang="en-US" sz="1600" dirty="0">
                <a:solidFill>
                  <a:srgbClr val="C00000"/>
                </a:solidFill>
              </a:rPr>
              <a:t>bootstrap</a:t>
            </a:r>
            <a:r>
              <a:rPr lang="en-US" sz="1600" dirty="0"/>
              <a:t>. </a:t>
            </a:r>
          </a:p>
          <a:p>
            <a:pPr marL="5715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Coarse-level construction is a local process </a:t>
            </a:r>
            <a:r>
              <a:rPr lang="en-US" sz="1600" dirty="0"/>
              <a:t>and supports </a:t>
            </a:r>
            <a:r>
              <a:rPr lang="en-US" sz="1600" b="1" dirty="0">
                <a:solidFill>
                  <a:srgbClr val="7030A0"/>
                </a:solidFill>
              </a:rPr>
              <a:t>upscaling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1026" name="Picture 2" descr="Getting to Yes: How to Negotiate Using the Harvard Principle - InLoox">
            <a:extLst>
              <a:ext uri="{FF2B5EF4-FFF2-40B4-BE49-F238E27FC236}">
                <a16:creationId xmlns:a16="http://schemas.microsoft.com/office/drawing/2014/main" id="{F9AE9AD5-ECBB-2A43-A0C8-B3FD724C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95" y="0"/>
            <a:ext cx="2440705" cy="16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4" y="1754213"/>
            <a:ext cx="789386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Questions/Ideas for Applications?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674957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Email us at</a:t>
            </a:r>
            <a:endParaRPr sz="2400" dirty="0">
              <a:solidFill>
                <a:schemeClr val="lt1"/>
              </a:solidFill>
            </a:endParaRP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achibr@gmail.com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o</a:t>
            </a:r>
            <a:r>
              <a:rPr lang="en" sz="2000" dirty="0">
                <a:solidFill>
                  <a:schemeClr val="lt1"/>
                </a:solidFill>
              </a:rPr>
              <a:t>ren.livne@gmail.com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jjb23@psu.edu </a:t>
            </a: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kkahl@uni-wuppertal.de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8" name="Google Shape;358;p34">
            <a:extLst>
              <a:ext uri="{FF2B5EF4-FFF2-40B4-BE49-F238E27FC236}">
                <a16:creationId xmlns:a16="http://schemas.microsoft.com/office/drawing/2014/main" id="{39FCB4B4-F993-B549-931C-7E30774A6889}"/>
              </a:ext>
            </a:extLst>
          </p:cNvPr>
          <p:cNvSpPr txBox="1">
            <a:spLocks/>
          </p:cNvSpPr>
          <p:nvPr/>
        </p:nvSpPr>
        <p:spPr>
          <a:xfrm>
            <a:off x="5203545" y="2620173"/>
            <a:ext cx="2233575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lt1"/>
                </a:solidFill>
              </a:rPr>
              <a:t>Twitter</a:t>
            </a:r>
          </a:p>
          <a:p>
            <a:pPr marL="0" indent="0">
              <a:buFont typeface="Lato"/>
              <a:buNone/>
            </a:pPr>
            <a:r>
              <a:rPr lang="en-US" sz="2000" dirty="0">
                <a:solidFill>
                  <a:schemeClr val="lt1"/>
                </a:solidFill>
              </a:rPr>
              <a:t>#AMG+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380905"/>
            <a:ext cx="7586875" cy="3884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Multitude of variables/unknowns</a:t>
            </a:r>
          </a:p>
          <a:p>
            <a:pPr marL="114300" indent="0">
              <a:buNone/>
            </a:pPr>
            <a:endParaRPr lang="en-US" sz="800" b="1" dirty="0">
              <a:solidFill>
                <a:schemeClr val="accent1"/>
              </a:solidFill>
            </a:endParaRPr>
          </a:p>
          <a:p>
            <a:pPr marL="533400" lvl="1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			Multilevel organization</a:t>
            </a:r>
          </a:p>
          <a:p>
            <a:pPr marL="114300" indent="0">
              <a:buNone/>
            </a:pPr>
            <a:endParaRPr lang="en-US" sz="800" dirty="0"/>
          </a:p>
          <a:p>
            <a:r>
              <a:rPr lang="en-US" sz="2000" dirty="0">
                <a:solidFill>
                  <a:schemeClr val="accent1"/>
                </a:solidFill>
              </a:rPr>
              <a:t>At each level: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Relaxation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Identifying coarse-level variables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Interpolation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Coarse-level equations</a:t>
            </a:r>
          </a:p>
          <a:p>
            <a:pPr marL="2362200" lvl="5" indent="0">
              <a:buNone/>
            </a:pPr>
            <a:endParaRPr lang="en-US" sz="800" dirty="0"/>
          </a:p>
          <a:p>
            <a:r>
              <a:rPr lang="en-US" sz="2000" dirty="0">
                <a:solidFill>
                  <a:schemeClr val="accent1"/>
                </a:solidFill>
              </a:rPr>
              <a:t>For each step: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Quality Measure</a:t>
            </a:r>
          </a:p>
          <a:p>
            <a:pPr marL="2819400" lvl="5" indent="-457200">
              <a:buFont typeface="+mj-lt"/>
              <a:buAutoNum type="arabicPeriod"/>
            </a:pPr>
            <a:r>
              <a:rPr lang="en-US" sz="2000" dirty="0"/>
              <a:t>Construction method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BCCA33A6-3C97-8142-A7FD-A36978669ADF}"/>
              </a:ext>
            </a:extLst>
          </p:cNvPr>
          <p:cNvSpPr/>
          <p:nvPr/>
        </p:nvSpPr>
        <p:spPr>
          <a:xfrm>
            <a:off x="3126806" y="1139798"/>
            <a:ext cx="418271" cy="1828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51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62579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Nearly Singular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Systems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Species are not explicitly identified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Highly indefinite</a:t>
            </a:r>
          </a:p>
          <a:p>
            <a:pPr marL="114300" indent="0">
              <a:buNone/>
            </a:pPr>
            <a:endParaRPr lang="en-US" sz="2000" dirty="0"/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Emerging types of coarse variables</a:t>
            </a:r>
            <a:endParaRPr lang="en-US" sz="2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/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 − 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blipFill>
                <a:blip r:embed="rId3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/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/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blipFill>
                <a:blip r:embed="rId5"/>
                <a:stretch>
                  <a:fillRect t="-5000" r="-3922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/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blipFill>
                <a:blip r:embed="rId6"/>
                <a:stretch>
                  <a:fillRect l="-7143" t="-303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A929B9-B9E9-4140-8F5B-116C7031E73B}"/>
              </a:ext>
            </a:extLst>
          </p:cNvPr>
          <p:cNvSpPr txBox="1"/>
          <p:nvPr/>
        </p:nvSpPr>
        <p:spPr>
          <a:xfrm>
            <a:off x="5586061" y="4092498"/>
            <a:ext cx="199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</a:rPr>
              <a:t>Multiple types: directional rays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E8E12-C0E9-8644-9421-3A28987E7FE7}"/>
              </a:ext>
            </a:extLst>
          </p:cNvPr>
          <p:cNvGrpSpPr/>
          <p:nvPr/>
        </p:nvGrpSpPr>
        <p:grpSpPr>
          <a:xfrm>
            <a:off x="7413870" y="1835180"/>
            <a:ext cx="1042832" cy="1049858"/>
            <a:chOff x="8705765" y="2481737"/>
            <a:chExt cx="1071574" cy="11292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FC4C3D-6037-3D42-A83C-93003A1E7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5" y="2577391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A6100B-CF45-F244-9E88-1E47ADD9B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2577393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20309-BA19-3F4C-B849-2EDCB652D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7" y="303435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4438B-508D-4A48-88AB-86EAB647DD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303357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/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/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/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blipFill>
                  <a:blip r:embed="rId9"/>
                  <a:stretch>
                    <a:fillRect l="-25000" r="-166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/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/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/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/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/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blipFill>
                  <a:blip r:embed="rId14"/>
                  <a:stretch>
                    <a:fillRect l="-27273" r="-2727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/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/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/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blipFill>
                  <a:blip r:embed="rId17"/>
                  <a:stretch>
                    <a:fillRect l="-23077" r="-1538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/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/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blipFill>
                  <a:blip r:embed="rId19"/>
                  <a:stretch>
                    <a:fillRect l="-23077" r="-1538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/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blipFill>
                  <a:blip r:embed="rId20"/>
                  <a:stretch>
                    <a:fillRect l="-23077" r="-2307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/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/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blipFill>
                  <a:blip r:embed="rId22"/>
                  <a:stretch>
                    <a:fillRect l="-23077" r="-23077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4251F5-871C-F347-AE46-7113286D6ABF}"/>
              </a:ext>
            </a:extLst>
          </p:cNvPr>
          <p:cNvSpPr txBox="1"/>
          <p:nvPr/>
        </p:nvSpPr>
        <p:spPr>
          <a:xfrm>
            <a:off x="5604522" y="2045680"/>
            <a:ext cx="90868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Stokes</a:t>
            </a:r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9A2A8F7-0886-ED41-91D5-773D4F372A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9205" y="3014923"/>
            <a:ext cx="1404861" cy="9272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FF1DA4-4377-8141-A81D-C8FFD057C6AB}"/>
              </a:ext>
            </a:extLst>
          </p:cNvPr>
          <p:cNvGrpSpPr/>
          <p:nvPr/>
        </p:nvGrpSpPr>
        <p:grpSpPr>
          <a:xfrm>
            <a:off x="7499481" y="3966112"/>
            <a:ext cx="1011967" cy="1008571"/>
            <a:chOff x="2626244" y="1860696"/>
            <a:chExt cx="2498653" cy="242422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596883-CDF5-2B4A-826B-0437B1ECAED8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EF23FE-714A-724B-AC89-C58A6975E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62F1FA-8453-4547-874B-0B105B552C2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CEFDF6-5A18-A147-9F6B-133BEE11F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97A842-B2F6-4D4F-A5ED-AE3594E213E3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767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45868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 (Cont.)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09662"/>
            <a:ext cx="6462600" cy="386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Upscaling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Deriving equations at increasingly coarser scale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Creating </a:t>
            </a:r>
            <a:r>
              <a:rPr lang="en-US" sz="1600" dirty="0">
                <a:solidFill>
                  <a:srgbClr val="C00000"/>
                </a:solidFill>
              </a:rPr>
              <a:t>interpretable</a:t>
            </a:r>
            <a:r>
              <a:rPr lang="en-US" sz="1600" dirty="0"/>
              <a:t> coarse-level variables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Non-linear systems</a:t>
            </a:r>
          </a:p>
          <a:p>
            <a:pPr lvl="1">
              <a:spcAft>
                <a:spcPts val="200"/>
              </a:spcAft>
            </a:pPr>
            <a:r>
              <a:rPr lang="en-US" sz="1800" dirty="0"/>
              <a:t>where a coarse version is not given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Inverse Problems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Non-local equations 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Stochastic Optimization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geometric locations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locality graph</a:t>
            </a:r>
            <a:endParaRPr lang="en-US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E68015-671C-504F-8FB9-FDB1FB1A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012794" y="1364298"/>
            <a:ext cx="823474" cy="859108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12342-0721-EB4A-B184-A666C189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564223" y="1386182"/>
            <a:ext cx="790533" cy="826919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D675FC7-59A8-474B-8C2A-96DA3CF6C760}"/>
              </a:ext>
            </a:extLst>
          </p:cNvPr>
          <p:cNvSpPr/>
          <p:nvPr/>
        </p:nvSpPr>
        <p:spPr>
          <a:xfrm>
            <a:off x="7480707" y="1638248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A9A83A-1DB8-1D49-975B-EC18CEE83145}"/>
              </a:ext>
            </a:extLst>
          </p:cNvPr>
          <p:cNvSpPr txBox="1"/>
          <p:nvPr/>
        </p:nvSpPr>
        <p:spPr>
          <a:xfrm>
            <a:off x="6892953" y="4114145"/>
            <a:ext cx="176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Neural networks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CD1D133-EFE5-3D4E-BBCC-C576685D90D9}"/>
              </a:ext>
            </a:extLst>
          </p:cNvPr>
          <p:cNvSpPr/>
          <p:nvPr/>
        </p:nvSpPr>
        <p:spPr>
          <a:xfrm>
            <a:off x="6536112" y="3853831"/>
            <a:ext cx="295275" cy="891383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/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blipFill>
                <a:blip r:embed="rId4"/>
                <a:stretch>
                  <a:fillRect l="-25543" t="-153333" b="-2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26;p17">
            <a:extLst>
              <a:ext uri="{FF2B5EF4-FFF2-40B4-BE49-F238E27FC236}">
                <a16:creationId xmlns:a16="http://schemas.microsoft.com/office/drawing/2014/main" id="{34C41FFF-7721-7C42-A871-CDAE499283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8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/>
      <p:bldP spid="47" grpId="0" animBg="1"/>
      <p:bldP spid="5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Upscaling (WIP)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245769"/>
                <a:ext cx="7586875" cy="3564172"/>
              </a:xfrm>
            </p:spPr>
            <p:txBody>
              <a:bodyPr/>
              <a:lstStyle/>
              <a:p>
                <a:pPr lvl="1">
                  <a:spcAft>
                    <a:spcPts val="200"/>
                  </a:spcAft>
                </a:pPr>
                <a:r>
                  <a:rPr lang="en-US" sz="1800" dirty="0"/>
                  <a:t>Deriving equations at increasingly coarser scale.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800" dirty="0"/>
                  <a:t>Creating </a:t>
                </a:r>
                <a:r>
                  <a:rPr lang="en-US" sz="1800" dirty="0">
                    <a:solidFill>
                      <a:srgbClr val="C00000"/>
                    </a:solidFill>
                  </a:rPr>
                  <a:t>interpretable</a:t>
                </a:r>
                <a:r>
                  <a:rPr lang="en-US" sz="1800" dirty="0"/>
                  <a:t> coarse-level variables.</a:t>
                </a:r>
              </a:p>
              <a:p>
                <a:endParaRPr lang="en-US" dirty="0"/>
              </a:p>
              <a:p>
                <a:r>
                  <a:rPr lang="en-US" sz="2000" dirty="0"/>
                  <a:t>Step 1:</a:t>
                </a:r>
              </a:p>
              <a:p>
                <a:pPr lvl="1"/>
                <a:r>
                  <a:rPr lang="en-US" sz="2000" dirty="0"/>
                  <a:t>Take a large enough, fixed size domain. </a:t>
                </a:r>
              </a:p>
              <a:p>
                <a:pPr lvl="1"/>
                <a:r>
                  <a:rPr lang="en-US" sz="2000" dirty="0"/>
                  <a:t>Derive all levels’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, operators.</a:t>
                </a:r>
              </a:p>
              <a:p>
                <a:pPr lvl="1"/>
                <a:r>
                  <a:rPr lang="en-US" sz="2000" dirty="0"/>
                  <a:t>Tile &amp; use them on a larger domain. </a:t>
                </a:r>
              </a:p>
              <a:p>
                <a:pPr marL="533400" lvl="1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Step 2:</a:t>
                </a:r>
              </a:p>
              <a:p>
                <a:pPr lvl="1"/>
                <a:r>
                  <a:rPr lang="en-US" sz="2000" dirty="0"/>
                  <a:t>Double domain size on every coarsening stage.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245769"/>
                <a:ext cx="7586875" cy="3564172"/>
              </a:xfrm>
              <a:blipFill>
                <a:blip r:embed="rId2"/>
                <a:stretch>
                  <a:fillRect t="-2128" b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F4ECE1-BF68-A244-906D-52FCA6EC4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250301" y="1245769"/>
            <a:ext cx="823474" cy="859108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EE304B-C28C-9743-8F73-98A4A2114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801730" y="1267653"/>
            <a:ext cx="790533" cy="82691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E5BD9C1-845F-024F-BEF8-37F446493032}"/>
              </a:ext>
            </a:extLst>
          </p:cNvPr>
          <p:cNvSpPr/>
          <p:nvPr/>
        </p:nvSpPr>
        <p:spPr>
          <a:xfrm>
            <a:off x="7718214" y="1519719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Save Setup Cost by Switching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53" r="-215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74139" y="1147119"/>
                <a:ext cx="7395721" cy="3375719"/>
              </a:xfrm>
            </p:spPr>
            <p:txBody>
              <a:bodyPr/>
              <a:lstStyle/>
              <a:p>
                <a:r>
                  <a:rPr lang="en-US" sz="2000" dirty="0"/>
                  <a:t>Smooth TFs more efficiently by mini-cycles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to obtain high-order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requires only little smoothing.</a:t>
                </a:r>
              </a:p>
              <a:p>
                <a:pPr lvl="1"/>
                <a:r>
                  <a:rPr lang="en-US" sz="2000" dirty="0"/>
                  <a:t>Setup work dominated by SVD, though.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Temporarily work with expensive, accurate operator for 2-level bootstrapping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Post-processing:</a:t>
                </a:r>
              </a:p>
              <a:p>
                <a:pPr lvl="1"/>
                <a:r>
                  <a:rPr lang="en-US" sz="2000" dirty="0" err="1"/>
                  <a:t>Sparsify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Symmetrize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𝑄𝐴𝑃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4139" y="1147119"/>
                <a:ext cx="7395721" cy="3375719"/>
              </a:xfrm>
              <a:blipFill>
                <a:blip r:embed="rId4"/>
                <a:stretch>
                  <a:fillRect b="-19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4A74A9-16F9-634B-A24A-3AAAC7AB9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581DBD-7ABC-E24C-80F1-8D15819D78E2}"/>
              </a:ext>
            </a:extLst>
          </p:cNvPr>
          <p:cNvGrpSpPr/>
          <p:nvPr/>
        </p:nvGrpSpPr>
        <p:grpSpPr>
          <a:xfrm>
            <a:off x="5982180" y="3633289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3F5C682D-3444-844D-8365-7F16C3811886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E848FBDA-E91A-6E49-8354-D6E593E8D5BB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171659D3-CE86-EB47-BCE5-A117E2ED0BA7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120E333F-710A-E84B-9E5D-7F2A127AC52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/>
              <p:nvPr/>
            </p:nvSpPr>
            <p:spPr>
              <a:xfrm>
                <a:off x="6422278" y="3505058"/>
                <a:ext cx="2459513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AMG+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For the first time,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is not just a prediction tool (mock cycle), but used in bootstrap &amp; solver.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278" y="3505058"/>
                <a:ext cx="2459513" cy="815608"/>
              </a:xfrm>
              <a:prstGeom prst="rect">
                <a:avLst/>
              </a:prstGeom>
              <a:blipFill>
                <a:blip r:embed="rId5"/>
                <a:stretch>
                  <a:fillRect l="-513" t="-1538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A91F-8F7D-CC4E-A918-6B276627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/>
                </a:solidFill>
              </a:rPr>
              <a:t>Successive</a:t>
            </a:r>
            <a:r>
              <a:rPr lang="en-US" dirty="0">
                <a:solidFill>
                  <a:schemeClr val="accent1"/>
                </a:solidFill>
              </a:rPr>
              <a:t> Quality Measures: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C5017-B5C7-244B-A919-487C21501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902828" cy="3552300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Relaxation</a:t>
            </a:r>
            <a:r>
              <a:rPr lang="en-US" sz="2000" dirty="0"/>
              <a:t>: 		Residual shrinkage factor      /work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Coarse variables</a:t>
            </a:r>
            <a:r>
              <a:rPr lang="en-US" sz="2000" dirty="0"/>
              <a:t>: 	Mock cycle convergence factor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	Error on test function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Coarse equation</a:t>
            </a:r>
            <a:r>
              <a:rPr lang="en-US" sz="2000" dirty="0"/>
              <a:t>: 	2-level convergence factor</a:t>
            </a:r>
          </a:p>
          <a:p>
            <a:pPr marL="533400" lvl="1" indent="0">
              <a:buNone/>
            </a:pPr>
            <a:r>
              <a:rPr lang="en-US" sz="2000" dirty="0"/>
              <a:t>			Sparsity, symmetry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AFAD6-DFF3-4D4F-B231-AC2118203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1F1A92-E0F2-FB43-9B49-8DCB2F59FAA5}"/>
              </a:ext>
            </a:extLst>
          </p:cNvPr>
          <p:cNvGrpSpPr/>
          <p:nvPr/>
        </p:nvGrpSpPr>
        <p:grpSpPr>
          <a:xfrm>
            <a:off x="7356300" y="2486052"/>
            <a:ext cx="407561" cy="1524000"/>
            <a:chOff x="7356300" y="2441448"/>
            <a:chExt cx="407561" cy="1524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FC26553-3A4E-D040-9D16-46136C4F718D}"/>
                </a:ext>
              </a:extLst>
            </p:cNvPr>
            <p:cNvCxnSpPr/>
            <p:nvPr/>
          </p:nvCxnSpPr>
          <p:spPr>
            <a:xfrm>
              <a:off x="7428847" y="2441448"/>
              <a:ext cx="3315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68AE24-3E09-014E-8F41-C65206D3F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6300" y="3965448"/>
              <a:ext cx="407561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60A28C-4C68-794F-A004-0B7751C2F240}"/>
                </a:ext>
              </a:extLst>
            </p:cNvPr>
            <p:cNvCxnSpPr>
              <a:cxnSpLocks/>
            </p:cNvCxnSpPr>
            <p:nvPr/>
          </p:nvCxnSpPr>
          <p:spPr>
            <a:xfrm>
              <a:off x="7760443" y="2441448"/>
              <a:ext cx="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7F68803-2889-BD41-BD3E-852B49EA1B3A}"/>
              </a:ext>
            </a:extLst>
          </p:cNvPr>
          <p:cNvSpPr txBox="1"/>
          <p:nvPr/>
        </p:nvSpPr>
        <p:spPr>
          <a:xfrm>
            <a:off x="7763861" y="3014544"/>
            <a:ext cx="1132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predicts</a:t>
            </a:r>
          </a:p>
        </p:txBody>
      </p:sp>
    </p:spTree>
    <p:extLst>
      <p:ext uri="{BB962C8B-B14F-4D97-AF65-F5344CB8AC3E}">
        <p14:creationId xmlns:p14="http://schemas.microsoft.com/office/powerpoint/2010/main" val="30884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57DC-A036-8445-A44D-FD7AC40B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Coarse Variable 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5BAF-D784-2E4F-8A64-A1DF43C8A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250301" cy="3552300"/>
          </a:xfrm>
        </p:spPr>
        <p:txBody>
          <a:bodyPr/>
          <a:lstStyle/>
          <a:p>
            <a:pPr marL="114300" indent="0">
              <a:buNone/>
            </a:pPr>
            <a:r>
              <a:rPr lang="en-US" sz="2000" u="sng" dirty="0">
                <a:solidFill>
                  <a:srgbClr val="C00000"/>
                </a:solidFill>
              </a:rPr>
              <a:t>Current AMG</a:t>
            </a:r>
            <a:r>
              <a:rPr lang="en-US" sz="2000" dirty="0"/>
              <a:t>:  </a:t>
            </a:r>
            <a:r>
              <a:rPr lang="en-US" sz="2000" dirty="0">
                <a:solidFill>
                  <a:schemeClr val="accent1"/>
                </a:solidFill>
              </a:rPr>
              <a:t>coarse variable = </a:t>
            </a:r>
            <a:r>
              <a:rPr lang="en-US" sz="2000" dirty="0"/>
              <a:t>a representative/average of several “strongly connected” fine variables.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In many problems (non-elliptic, NN, …) there are no particularly strong connections.</a:t>
            </a:r>
          </a:p>
          <a:p>
            <a:endParaRPr lang="en-US" sz="800" dirty="0"/>
          </a:p>
          <a:p>
            <a:r>
              <a:rPr lang="en-US" sz="2000" dirty="0"/>
              <a:t>Can coarsen only larger aggregates of moderately connected variables, with </a:t>
            </a:r>
            <a:r>
              <a:rPr lang="en-US" sz="2000" u="sng" dirty="0">
                <a:solidFill>
                  <a:schemeClr val="bg2"/>
                </a:solidFill>
              </a:rPr>
              <a:t>several</a:t>
            </a:r>
            <a:r>
              <a:rPr lang="en-US" sz="2000" dirty="0"/>
              <a:t> coarse variables per aggregate.</a:t>
            </a:r>
          </a:p>
          <a:p>
            <a:endParaRPr lang="en-US" sz="800" dirty="0"/>
          </a:p>
          <a:p>
            <a:r>
              <a:rPr lang="en-US" sz="2000" dirty="0"/>
              <a:t>Coarse variables are of </a:t>
            </a:r>
            <a:r>
              <a:rPr lang="en-US" sz="2000" u="sng" dirty="0">
                <a:solidFill>
                  <a:schemeClr val="bg2"/>
                </a:solidFill>
              </a:rPr>
              <a:t>different type</a:t>
            </a:r>
            <a:r>
              <a:rPr lang="en-US" sz="2000" dirty="0"/>
              <a:t> than fine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09CED-B7A8-A544-BEA3-458FE0E43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53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CDE7-B259-AE47-AC18-C4C24F90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6924420" cy="8574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PDE Example: Helmholtz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046A6-663D-2448-B345-24A10F5D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3211064"/>
            <a:ext cx="8135575" cy="1816928"/>
          </a:xfrm>
        </p:spPr>
        <p:txBody>
          <a:bodyPr/>
          <a:lstStyle/>
          <a:p>
            <a:r>
              <a:rPr lang="en-US" sz="1800" dirty="0"/>
              <a:t>Moderate correlation between neighboring error values.</a:t>
            </a:r>
          </a:p>
          <a:p>
            <a:r>
              <a:rPr lang="en-US" sz="1800" dirty="0"/>
              <a:t>”Multi-coarsening” is required.</a:t>
            </a:r>
          </a:p>
          <a:p>
            <a:r>
              <a:rPr lang="en-US" sz="1800" dirty="0"/>
              <a:t>Past </a:t>
            </a:r>
            <a:r>
              <a:rPr lang="en-US" sz="1800" b="1" dirty="0">
                <a:solidFill>
                  <a:srgbClr val="C00000"/>
                </a:solidFill>
              </a:rPr>
              <a:t>specialized</a:t>
            </a:r>
            <a:r>
              <a:rPr lang="en-US" sz="1800" dirty="0"/>
              <a:t> multi-coarsening </a:t>
            </a:r>
            <a:r>
              <a:rPr lang="en-US" sz="1800" b="1" dirty="0">
                <a:solidFill>
                  <a:srgbClr val="C00000"/>
                </a:solidFill>
              </a:rPr>
              <a:t>failed</a:t>
            </a:r>
            <a:r>
              <a:rPr lang="en-US" sz="1800" dirty="0"/>
              <a:t>.</a:t>
            </a:r>
          </a:p>
          <a:p>
            <a:r>
              <a:rPr lang="en-US" sz="1800" dirty="0"/>
              <a:t>The </a:t>
            </a:r>
            <a:r>
              <a:rPr lang="en-US" sz="1800" b="1" dirty="0">
                <a:solidFill>
                  <a:schemeClr val="bg2"/>
                </a:solidFill>
              </a:rPr>
              <a:t>general</a:t>
            </a:r>
            <a:r>
              <a:rPr lang="en-US" sz="1800" dirty="0"/>
              <a:t> systematic approach </a:t>
            </a:r>
            <a:r>
              <a:rPr lang="en-US" sz="1800" b="1" dirty="0">
                <a:solidFill>
                  <a:schemeClr val="bg2"/>
                </a:solidFill>
              </a:rPr>
              <a:t>works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D3A90-AF26-9B45-9BCB-63633DAF3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DB0B90-C4C3-0F43-A92B-057176F3E095}"/>
                  </a:ext>
                </a:extLst>
              </p:cNvPr>
              <p:cNvSpPr txBox="1"/>
              <p:nvPr/>
            </p:nvSpPr>
            <p:spPr>
              <a:xfrm>
                <a:off x="1076776" y="1316201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DB0B90-C4C3-0F43-A92B-057176F3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6" y="1316201"/>
                <a:ext cx="3406825" cy="307777"/>
              </a:xfrm>
              <a:prstGeom prst="rect">
                <a:avLst/>
              </a:prstGeom>
              <a:blipFill>
                <a:blip r:embed="rId2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BE9BF5-27C1-3C46-83E4-E2736186FC1A}"/>
                  </a:ext>
                </a:extLst>
              </p:cNvPr>
              <p:cNvSpPr txBox="1"/>
              <p:nvPr/>
            </p:nvSpPr>
            <p:spPr>
              <a:xfrm>
                <a:off x="4572000" y="1324810"/>
                <a:ext cx="195836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BE9BF5-27C1-3C46-83E4-E2736186F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24810"/>
                <a:ext cx="1958367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DC99BD-C325-B64C-BC14-4EBB25A7EC3E}"/>
                  </a:ext>
                </a:extLst>
              </p:cNvPr>
              <p:cNvSpPr txBox="1"/>
              <p:nvPr/>
            </p:nvSpPr>
            <p:spPr>
              <a:xfrm>
                <a:off x="999586" y="1844094"/>
                <a:ext cx="6001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bg2"/>
                    </a:solidFill>
                    <a:latin typeface="Lato"/>
                    <a:ea typeface="Lato"/>
                    <a:cs typeface="Lato"/>
                    <a:sym typeface="Lato"/>
                  </a:rPr>
                  <a:t>Constant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𝑘</m:t>
                    </m:r>
                  </m:oMath>
                </a14:m>
                <a:r>
                  <a:rPr lang="en-US" sz="1800" dirty="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:    slowly converging errors </a:t>
                </a:r>
                <a:r>
                  <a:rPr lang="en-US"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are approximately</a:t>
                </a:r>
                <a:endParaRPr lang="en-US" sz="18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DC99BD-C325-B64C-BC14-4EBB25A7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86" y="1844094"/>
                <a:ext cx="6001238" cy="369332"/>
              </a:xfrm>
              <a:prstGeom prst="rect">
                <a:avLst/>
              </a:prstGeom>
              <a:blipFill>
                <a:blip r:embed="rId4"/>
                <a:stretch>
                  <a:fillRect l="-91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5D3767-CB6A-B045-8C01-B3F311606067}"/>
                  </a:ext>
                </a:extLst>
              </p:cNvPr>
              <p:cNvSpPr txBox="1"/>
              <p:nvPr/>
            </p:nvSpPr>
            <p:spPr>
              <a:xfrm>
                <a:off x="1076776" y="2368553"/>
                <a:ext cx="6222067" cy="606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𝑟𝑎𝑦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5D3767-CB6A-B045-8C01-B3F311606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6" y="2368553"/>
                <a:ext cx="6222067" cy="6064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6DC1A-B7F2-6445-BBDF-42B77B284995}"/>
              </a:ext>
            </a:extLst>
          </p:cNvPr>
          <p:cNvGrpSpPr/>
          <p:nvPr/>
        </p:nvGrpSpPr>
        <p:grpSpPr>
          <a:xfrm>
            <a:off x="7235977" y="1970440"/>
            <a:ext cx="1518948" cy="1402674"/>
            <a:chOff x="2626244" y="1860696"/>
            <a:chExt cx="2498653" cy="24242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388212-92E7-454F-A3AD-36250FC09649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0D3D2F-9A68-9B4A-8234-070365D54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582A18-202D-C540-A55A-1260361D845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6CB3F9-9165-1D42-82D4-34AF7834F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7825B7-2ADE-7D46-BB90-1391D8864A2F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AE068-4C45-F14B-8D62-0FFD5DAA386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44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AMG+ for 1D Helmholtz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Details start here.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197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280160" y="2161800"/>
            <a:ext cx="6153965" cy="145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first </a:t>
            </a:r>
            <a:r>
              <a:rPr lang="en-US" b="1" dirty="0"/>
              <a:t>principle</a:t>
            </a:r>
            <a:r>
              <a:rPr lang="en-US" dirty="0"/>
              <a:t> is that you must not fool yourself and you are the easiest person to fool.</a:t>
            </a:r>
          </a:p>
          <a:p>
            <a:pPr marL="0" lvl="0" indent="0">
              <a:buNone/>
            </a:pPr>
            <a:r>
              <a:rPr lang="en-US" dirty="0"/>
              <a:t>--Richard </a:t>
            </a:r>
            <a:r>
              <a:rPr lang="en-US" dirty="0" err="1"/>
              <a:t>Feynmann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3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uiExpand="1" build="p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</TotalTime>
  <Words>2464</Words>
  <Application>Microsoft Macintosh PowerPoint</Application>
  <PresentationFormat>On-screen Show (16:9)</PresentationFormat>
  <Paragraphs>609</Paragraphs>
  <Slides>44</Slides>
  <Notes>30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Raleway</vt:lpstr>
      <vt:lpstr>Cambria Math</vt:lpstr>
      <vt:lpstr>Open Sans</vt:lpstr>
      <vt:lpstr>Arial</vt:lpstr>
      <vt:lpstr>Lato</vt:lpstr>
      <vt:lpstr>Antonio template</vt:lpstr>
      <vt:lpstr>AMG+: Extended Principles  Illustrated on the 1D Helmholtz Equation</vt:lpstr>
      <vt:lpstr>Team</vt:lpstr>
      <vt:lpstr> MOTIVATION</vt:lpstr>
      <vt:lpstr>PowerPoint Presentation</vt:lpstr>
      <vt:lpstr>Successive Quality Measures:</vt:lpstr>
      <vt:lpstr>Coarse Variable construction</vt:lpstr>
      <vt:lpstr>PDE Example: Helmholtz Equation</vt:lpstr>
      <vt:lpstr> AMG+ for 1D Helmholtz</vt:lpstr>
      <vt:lpstr>PowerPoint Presentation</vt:lpstr>
      <vt:lpstr>PDE Example: 1D Helmholtz</vt:lpstr>
      <vt:lpstr>PDE Example: 1D Helmholtz</vt:lpstr>
      <vt:lpstr>1. Relaxation</vt:lpstr>
      <vt:lpstr>Assessing Relaxation: Shrinkage Factor</vt:lpstr>
      <vt:lpstr>Shrinkage Factor In Action</vt:lpstr>
      <vt:lpstr>2. Test Functions</vt:lpstr>
      <vt:lpstr>Test Functions (TF) are at the heart of AMG+</vt:lpstr>
      <vt:lpstr>3. Local SVD Coarsening</vt:lpstr>
      <vt:lpstr>Quick Notation</vt:lpstr>
      <vt:lpstr>Gather TF samples on an aggregate into a Test Matrix</vt:lpstr>
      <vt:lpstr>SVD Coarsening in Action: Agg Size =4</vt:lpstr>
      <vt:lpstr>SVD Coarsening in Action: Agg Size =6</vt:lpstr>
      <vt:lpstr>How many components to use?</vt:lpstr>
      <vt:lpstr>4. Quantitative Quality Prediction</vt:lpstr>
      <vt:lpstr>Mock Cycle: Predictor of 2-level Convergence</vt:lpstr>
      <vt:lpstr>Mock Cycle in Action: Convergence</vt:lpstr>
      <vt:lpstr>Mock Cycle in Action: Efficiency</vt:lpstr>
      <vt:lpstr>5. Interpolation</vt:lpstr>
      <vt:lpstr>Least-Squares Fitting to TFs </vt:lpstr>
      <vt:lpstr>Mock cycle predicts the ‘ideal’ 2-level rates</vt:lpstr>
      <vt:lpstr>Coarse-level Equations</vt:lpstr>
      <vt:lpstr>Coarse Variables capture local TF</vt:lpstr>
      <vt:lpstr>6. Bootstrap</vt:lpstr>
      <vt:lpstr>Improve TFs while adding levels</vt:lpstr>
      <vt:lpstr>Mini-Cycle Shrinkage in Action</vt:lpstr>
      <vt:lpstr>3-level Cycle Works</vt:lpstr>
      <vt:lpstr>7.  Coarse-level Construction is Local,</vt:lpstr>
      <vt:lpstr>Coarse-level Construction is Local</vt:lpstr>
      <vt:lpstr>Recap of AMG+ Principles</vt:lpstr>
      <vt:lpstr>Thanks!</vt:lpstr>
      <vt:lpstr> EXTRA SLIDES</vt:lpstr>
      <vt:lpstr>Challenging Problems for AMG</vt:lpstr>
      <vt:lpstr>Challenging Problems for AMG (Cont.)</vt:lpstr>
      <vt:lpstr>Systematic Upscaling (WIP)</vt:lpstr>
      <vt:lpstr>Save Setup Cost by Switching Q’s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Livne, Oren E</cp:lastModifiedBy>
  <cp:revision>220</cp:revision>
  <dcterms:modified xsi:type="dcterms:W3CDTF">2022-01-05T15:46:38Z</dcterms:modified>
</cp:coreProperties>
</file>